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8" r:id="rId1"/>
  </p:sldMasterIdLst>
  <p:notesMasterIdLst>
    <p:notesMasterId r:id="rId5"/>
  </p:notesMasterIdLst>
  <p:sldIdLst>
    <p:sldId id="257" r:id="rId2"/>
    <p:sldId id="259" r:id="rId3"/>
    <p:sldId id="258" r:id="rId4"/>
  </p:sldIdLst>
  <p:sldSz cx="6858000" cy="9144000" type="screen4x3"/>
  <p:notesSz cx="6858000" cy="9144000"/>
  <p:defaultTextStyle>
    <a:defPPr>
      <a:defRPr lang="pt-P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66"/>
    <a:srgbClr val="0099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893" autoAdjust="0"/>
    <p:restoredTop sz="94660"/>
  </p:normalViewPr>
  <p:slideViewPr>
    <p:cSldViewPr>
      <p:cViewPr>
        <p:scale>
          <a:sx n="100" d="100"/>
          <a:sy n="100" d="100"/>
        </p:scale>
        <p:origin x="-1008" y="-58"/>
      </p:cViewPr>
      <p:guideLst>
        <p:guide orient="horz" pos="2880"/>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Posição do Cabeçalho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pt-PT"/>
          </a:p>
        </p:txBody>
      </p:sp>
      <p:sp>
        <p:nvSpPr>
          <p:cNvPr id="3" name="Marcador de Posição da Dat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6DD25F3-370C-4FA3-A05F-FD954703A9AC}" type="datetimeFigureOut">
              <a:rPr lang="pt-PT" smtClean="0"/>
              <a:t>18-05-2023</a:t>
            </a:fld>
            <a:endParaRPr lang="pt-PT"/>
          </a:p>
        </p:txBody>
      </p:sp>
      <p:sp>
        <p:nvSpPr>
          <p:cNvPr id="4" name="Marcador de Posição da Imagem do Diapositivo 3"/>
          <p:cNvSpPr>
            <a:spLocks noGrp="1" noRot="1" noChangeAspect="1"/>
          </p:cNvSpPr>
          <p:nvPr>
            <p:ph type="sldImg" idx="2"/>
          </p:nvPr>
        </p:nvSpPr>
        <p:spPr>
          <a:xfrm>
            <a:off x="2143125" y="685800"/>
            <a:ext cx="2571750" cy="3429000"/>
          </a:xfrm>
          <a:prstGeom prst="rect">
            <a:avLst/>
          </a:prstGeom>
          <a:noFill/>
          <a:ln w="12700">
            <a:solidFill>
              <a:prstClr val="black"/>
            </a:solidFill>
          </a:ln>
        </p:spPr>
        <p:txBody>
          <a:bodyPr vert="horz" lIns="91440" tIns="45720" rIns="91440" bIns="45720" rtlCol="0" anchor="ctr"/>
          <a:lstStyle/>
          <a:p>
            <a:endParaRPr lang="pt-PT"/>
          </a:p>
        </p:txBody>
      </p:sp>
      <p:sp>
        <p:nvSpPr>
          <p:cNvPr id="5" name="Marcador de Posição de Nota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6" name="Marcador de Posição do Rodapé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pt-PT"/>
          </a:p>
        </p:txBody>
      </p:sp>
      <p:sp>
        <p:nvSpPr>
          <p:cNvPr id="7" name="Marcador de Posição do Número do Diapositivo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3F6A23F-C93A-43EB-9135-F3315CF542A6}" type="slidenum">
              <a:rPr lang="pt-PT" smtClean="0"/>
              <a:t>‹#›</a:t>
            </a:fld>
            <a:endParaRPr lang="pt-PT"/>
          </a:p>
        </p:txBody>
      </p:sp>
    </p:spTree>
    <p:extLst>
      <p:ext uri="{BB962C8B-B14F-4D97-AF65-F5344CB8AC3E}">
        <p14:creationId xmlns:p14="http://schemas.microsoft.com/office/powerpoint/2010/main" val="140477154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ight Triangle 6"/>
          <p:cNvSpPr/>
          <p:nvPr/>
        </p:nvSpPr>
        <p:spPr>
          <a:xfrm>
            <a:off x="1" y="3530600"/>
            <a:ext cx="2678906" cy="561340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1785" y="-1233"/>
            <a:ext cx="6859785" cy="9145233"/>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rot="19140000">
            <a:off x="612835" y="2307204"/>
            <a:ext cx="4236467" cy="1605741"/>
          </a:xfrm>
        </p:spPr>
        <p:txBody>
          <a:bodyPr bIns="9144" anchor="b"/>
          <a:lstStyle>
            <a:lvl1pPr>
              <a:defRPr sz="3200"/>
            </a:lvl1pPr>
          </a:lstStyle>
          <a:p>
            <a:r>
              <a:rPr lang="en-US" smtClean="0"/>
              <a:t>Click to edit Master title style</a:t>
            </a:r>
            <a:endParaRPr lang="en-US" dirty="0"/>
          </a:p>
        </p:txBody>
      </p:sp>
      <p:sp>
        <p:nvSpPr>
          <p:cNvPr id="3" name="Subtitle 2"/>
          <p:cNvSpPr>
            <a:spLocks noGrp="1"/>
          </p:cNvSpPr>
          <p:nvPr>
            <p:ph type="subTitle" idx="1"/>
          </p:nvPr>
        </p:nvSpPr>
        <p:spPr>
          <a:xfrm rot="19140000">
            <a:off x="909208" y="3294567"/>
            <a:ext cx="4883348" cy="439012"/>
          </a:xfrm>
        </p:spPr>
        <p:txBody>
          <a:bodyPr tIns="9144">
            <a:normAutofit/>
          </a:bodyPr>
          <a:lstStyle>
            <a:lvl1pPr marL="0" indent="0" algn="l">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en-US" smtClean="0"/>
              <a:t>Click to edit Master subtitle style</a:t>
            </a:r>
            <a:endParaRPr lang="en-US" dirty="0"/>
          </a:p>
        </p:txBody>
      </p:sp>
      <p:sp>
        <p:nvSpPr>
          <p:cNvPr id="4" name="Date Placeholder 3"/>
          <p:cNvSpPr>
            <a:spLocks noGrp="1"/>
          </p:cNvSpPr>
          <p:nvPr>
            <p:ph type="dt" sz="half" idx="10"/>
          </p:nvPr>
        </p:nvSpPr>
        <p:spPr/>
        <p:txBody>
          <a:bodyPr/>
          <a:lstStyle/>
          <a:p>
            <a:pPr lvl="0"/>
            <a:fld id="{AF5B6F6F-FDE7-441D-A632-A3D58EA09180}" type="datetime1">
              <a:rPr lang="pt-PT" smtClean="0"/>
              <a:pPr lvl="0"/>
              <a:t>18-05-2023</a:t>
            </a:fld>
            <a:endParaRPr lang="pt-PT"/>
          </a:p>
        </p:txBody>
      </p:sp>
      <p:sp>
        <p:nvSpPr>
          <p:cNvPr id="5" name="Footer Placeholder 4"/>
          <p:cNvSpPr>
            <a:spLocks noGrp="1"/>
          </p:cNvSpPr>
          <p:nvPr>
            <p:ph type="ftr" sz="quarter" idx="11"/>
          </p:nvPr>
        </p:nvSpPr>
        <p:spPr/>
        <p:txBody>
          <a:bodyPr/>
          <a:lstStyle/>
          <a:p>
            <a:pPr lvl="0"/>
            <a:endParaRPr lang="pt-PT"/>
          </a:p>
        </p:txBody>
      </p:sp>
      <p:sp>
        <p:nvSpPr>
          <p:cNvPr id="6" name="Slide Number Placeholder 5"/>
          <p:cNvSpPr>
            <a:spLocks noGrp="1"/>
          </p:cNvSpPr>
          <p:nvPr>
            <p:ph type="sldNum" sz="quarter" idx="12"/>
          </p:nvPr>
        </p:nvSpPr>
        <p:spPr/>
        <p:txBody>
          <a:bodyPr/>
          <a:lstStyle/>
          <a:p>
            <a:pPr lvl="0"/>
            <a:fld id="{D0B7BDA5-2DBA-46D4-A71D-45978E601112}" type="slidenum">
              <a:rPr lang="pt-PT" smtClean="0"/>
              <a:t>‹#›</a:t>
            </a:fld>
            <a:endParaRPr lang="pt-PT"/>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lvl="0"/>
            <a:fld id="{AF5B6F6F-FDE7-441D-A632-A3D58EA09180}" type="datetime1">
              <a:rPr lang="pt-PT" smtClean="0"/>
              <a:pPr lvl="0"/>
              <a:t>18-05-2023</a:t>
            </a:fld>
            <a:endParaRPr lang="pt-PT"/>
          </a:p>
        </p:txBody>
      </p:sp>
      <p:sp>
        <p:nvSpPr>
          <p:cNvPr id="5" name="Footer Placeholder 4"/>
          <p:cNvSpPr>
            <a:spLocks noGrp="1"/>
          </p:cNvSpPr>
          <p:nvPr>
            <p:ph type="ftr" sz="quarter" idx="11"/>
          </p:nvPr>
        </p:nvSpPr>
        <p:spPr/>
        <p:txBody>
          <a:bodyPr/>
          <a:lstStyle/>
          <a:p>
            <a:pPr lvl="0"/>
            <a:endParaRPr lang="pt-PT"/>
          </a:p>
        </p:txBody>
      </p:sp>
      <p:sp>
        <p:nvSpPr>
          <p:cNvPr id="6" name="Slide Number Placeholder 5"/>
          <p:cNvSpPr>
            <a:spLocks noGrp="1"/>
          </p:cNvSpPr>
          <p:nvPr>
            <p:ph type="sldNum" sz="quarter" idx="12"/>
          </p:nvPr>
        </p:nvSpPr>
        <p:spPr/>
        <p:txBody>
          <a:bodyPr/>
          <a:lstStyle/>
          <a:p>
            <a:pPr lvl="0"/>
            <a:fld id="{D0B7BDA5-2DBA-46D4-A71D-45978E601112}" type="slidenum">
              <a:rPr lang="pt-PT" smtClean="0"/>
              <a:t>‹#›</a:t>
            </a:fld>
            <a:endParaRPr lang="pt-P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72050" y="366185"/>
            <a:ext cx="1543050" cy="6237816"/>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342900" y="366185"/>
            <a:ext cx="4514850" cy="6237816"/>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lvl="0"/>
            <a:fld id="{AF5B6F6F-FDE7-441D-A632-A3D58EA09180}" type="datetime1">
              <a:rPr lang="pt-PT" smtClean="0"/>
              <a:pPr lvl="0"/>
              <a:t>18-05-2023</a:t>
            </a:fld>
            <a:endParaRPr lang="pt-PT"/>
          </a:p>
        </p:txBody>
      </p:sp>
      <p:sp>
        <p:nvSpPr>
          <p:cNvPr id="5" name="Footer Placeholder 4"/>
          <p:cNvSpPr>
            <a:spLocks noGrp="1"/>
          </p:cNvSpPr>
          <p:nvPr>
            <p:ph type="ftr" sz="quarter" idx="11"/>
          </p:nvPr>
        </p:nvSpPr>
        <p:spPr/>
        <p:txBody>
          <a:bodyPr/>
          <a:lstStyle/>
          <a:p>
            <a:pPr lvl="0"/>
            <a:endParaRPr lang="pt-PT"/>
          </a:p>
        </p:txBody>
      </p:sp>
      <p:sp>
        <p:nvSpPr>
          <p:cNvPr id="6" name="Slide Number Placeholder 5"/>
          <p:cNvSpPr>
            <a:spLocks noGrp="1"/>
          </p:cNvSpPr>
          <p:nvPr>
            <p:ph type="sldNum" sz="quarter" idx="12"/>
          </p:nvPr>
        </p:nvSpPr>
        <p:spPr/>
        <p:txBody>
          <a:bodyPr/>
          <a:lstStyle/>
          <a:p>
            <a:pPr lvl="0"/>
            <a:fld id="{D0B7BDA5-2DBA-46D4-A71D-45978E601112}" type="slidenum">
              <a:rPr lang="pt-PT" smtClean="0"/>
              <a:t>‹#›</a:t>
            </a:fld>
            <a:endParaRPr lang="pt-P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pPr lvl="0"/>
            <a:fld id="{AF5B6F6F-FDE7-441D-A632-A3D58EA09180}" type="datetime1">
              <a:rPr lang="pt-PT" smtClean="0"/>
              <a:pPr lvl="0"/>
              <a:t>18-05-2023</a:t>
            </a:fld>
            <a:endParaRPr lang="pt-PT"/>
          </a:p>
        </p:txBody>
      </p:sp>
      <p:sp>
        <p:nvSpPr>
          <p:cNvPr id="5" name="Footer Placeholder 4"/>
          <p:cNvSpPr>
            <a:spLocks noGrp="1"/>
          </p:cNvSpPr>
          <p:nvPr>
            <p:ph type="ftr" sz="quarter" idx="11"/>
          </p:nvPr>
        </p:nvSpPr>
        <p:spPr/>
        <p:txBody>
          <a:bodyPr/>
          <a:lstStyle/>
          <a:p>
            <a:pPr lvl="0"/>
            <a:endParaRPr lang="pt-PT"/>
          </a:p>
        </p:txBody>
      </p:sp>
      <p:sp>
        <p:nvSpPr>
          <p:cNvPr id="6" name="Slide Number Placeholder 5"/>
          <p:cNvSpPr>
            <a:spLocks noGrp="1"/>
          </p:cNvSpPr>
          <p:nvPr>
            <p:ph type="sldNum" sz="quarter" idx="12"/>
          </p:nvPr>
        </p:nvSpPr>
        <p:spPr/>
        <p:txBody>
          <a:bodyPr/>
          <a:lstStyle/>
          <a:p>
            <a:pPr lvl="0"/>
            <a:fld id="{D0B7BDA5-2DBA-46D4-A71D-45978E601112}" type="slidenum">
              <a:rPr lang="pt-PT" smtClean="0"/>
              <a:t>‹#›</a:t>
            </a:fld>
            <a:endParaRPr lang="pt-P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8" name="Freeform 7"/>
          <p:cNvSpPr/>
          <p:nvPr/>
        </p:nvSpPr>
        <p:spPr>
          <a:xfrm>
            <a:off x="-1785" y="-1233"/>
            <a:ext cx="6859785" cy="9145233"/>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ight Triangle 6"/>
          <p:cNvSpPr/>
          <p:nvPr/>
        </p:nvSpPr>
        <p:spPr>
          <a:xfrm>
            <a:off x="1" y="3530600"/>
            <a:ext cx="2678906" cy="5613400"/>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19140000">
            <a:off x="614549" y="2302317"/>
            <a:ext cx="4238244" cy="1610012"/>
          </a:xfrm>
        </p:spPr>
        <p:txBody>
          <a:bodyPr bIns="9144" anchor="b"/>
          <a:lstStyle>
            <a:lvl1pPr algn="l">
              <a:defRPr kumimoji="0" lang="en-US" sz="3200" b="0" i="0" u="none" strike="noStrike" kern="1200" cap="all" spc="0" normalizeH="0" baseline="0" noProof="0" dirty="0" smtClean="0">
                <a:ln>
                  <a:noFill/>
                </a:ln>
                <a:solidFill>
                  <a:schemeClr val="tx1"/>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en-US" smtClean="0"/>
              <a:t>Click to edit Master title style</a:t>
            </a:r>
            <a:endParaRPr lang="en-US" dirty="0"/>
          </a:p>
        </p:txBody>
      </p:sp>
      <p:sp>
        <p:nvSpPr>
          <p:cNvPr id="3" name="Text Placeholder 2"/>
          <p:cNvSpPr>
            <a:spLocks noGrp="1"/>
          </p:cNvSpPr>
          <p:nvPr>
            <p:ph type="body" idx="1"/>
          </p:nvPr>
        </p:nvSpPr>
        <p:spPr>
          <a:xfrm rot="19140000">
            <a:off x="912114" y="3291072"/>
            <a:ext cx="4882896" cy="438912"/>
          </a:xfrm>
        </p:spPr>
        <p:txBody>
          <a:bodyPr anchor="t">
            <a:normAutofit/>
          </a:bodyPr>
          <a:lstStyle>
            <a:lvl1pPr marL="0" indent="0">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en-US" smtClean="0"/>
              <a:t>Click to edit Master text styles</a:t>
            </a:r>
          </a:p>
        </p:txBody>
      </p:sp>
      <p:sp>
        <p:nvSpPr>
          <p:cNvPr id="4" name="Date Placeholder 3"/>
          <p:cNvSpPr>
            <a:spLocks noGrp="1"/>
          </p:cNvSpPr>
          <p:nvPr>
            <p:ph type="dt" sz="half" idx="10"/>
          </p:nvPr>
        </p:nvSpPr>
        <p:spPr/>
        <p:txBody>
          <a:bodyPr/>
          <a:lstStyle/>
          <a:p>
            <a:pPr lvl="0"/>
            <a:fld id="{AF5B6F6F-FDE7-441D-A632-A3D58EA09180}" type="datetime1">
              <a:rPr lang="pt-PT" smtClean="0"/>
              <a:pPr lvl="0"/>
              <a:t>18-05-2023</a:t>
            </a:fld>
            <a:endParaRPr lang="pt-PT"/>
          </a:p>
        </p:txBody>
      </p:sp>
      <p:sp>
        <p:nvSpPr>
          <p:cNvPr id="5" name="Footer Placeholder 4"/>
          <p:cNvSpPr>
            <a:spLocks noGrp="1"/>
          </p:cNvSpPr>
          <p:nvPr>
            <p:ph type="ftr" sz="quarter" idx="11"/>
          </p:nvPr>
        </p:nvSpPr>
        <p:spPr/>
        <p:txBody>
          <a:bodyPr/>
          <a:lstStyle/>
          <a:p>
            <a:pPr lvl="0"/>
            <a:endParaRPr lang="pt-PT"/>
          </a:p>
        </p:txBody>
      </p:sp>
      <p:sp>
        <p:nvSpPr>
          <p:cNvPr id="6" name="Slide Number Placeholder 5"/>
          <p:cNvSpPr>
            <a:spLocks noGrp="1"/>
          </p:cNvSpPr>
          <p:nvPr>
            <p:ph type="sldNum" sz="quarter" idx="12"/>
          </p:nvPr>
        </p:nvSpPr>
        <p:spPr/>
        <p:txBody>
          <a:bodyPr/>
          <a:lstStyle/>
          <a:p>
            <a:pPr lvl="0"/>
            <a:fld id="{D0B7BDA5-2DBA-46D4-A71D-45978E601112}" type="slidenum">
              <a:rPr lang="pt-PT" smtClean="0"/>
              <a:t>‹#›</a:t>
            </a:fld>
            <a:endParaRPr lang="pt-PT"/>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617220" y="1463040"/>
            <a:ext cx="2400300" cy="494995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3525012" y="1463040"/>
            <a:ext cx="2400300" cy="494995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pPr lvl="0"/>
            <a:fld id="{AF5B6F6F-FDE7-441D-A632-A3D58EA09180}" type="datetime1">
              <a:rPr lang="pt-PT" smtClean="0"/>
              <a:pPr lvl="0"/>
              <a:t>18-05-2023</a:t>
            </a:fld>
            <a:endParaRPr lang="pt-PT"/>
          </a:p>
        </p:txBody>
      </p:sp>
      <p:sp>
        <p:nvSpPr>
          <p:cNvPr id="6" name="Footer Placeholder 5"/>
          <p:cNvSpPr>
            <a:spLocks noGrp="1"/>
          </p:cNvSpPr>
          <p:nvPr>
            <p:ph type="ftr" sz="quarter" idx="11"/>
          </p:nvPr>
        </p:nvSpPr>
        <p:spPr/>
        <p:txBody>
          <a:bodyPr/>
          <a:lstStyle/>
          <a:p>
            <a:pPr lvl="0"/>
            <a:endParaRPr lang="pt-PT"/>
          </a:p>
        </p:txBody>
      </p:sp>
      <p:sp>
        <p:nvSpPr>
          <p:cNvPr id="7" name="Slide Number Placeholder 6"/>
          <p:cNvSpPr>
            <a:spLocks noGrp="1"/>
          </p:cNvSpPr>
          <p:nvPr>
            <p:ph type="sldNum" sz="quarter" idx="12"/>
          </p:nvPr>
        </p:nvSpPr>
        <p:spPr/>
        <p:txBody>
          <a:bodyPr/>
          <a:lstStyle/>
          <a:p>
            <a:pPr lvl="0"/>
            <a:fld id="{D0B7BDA5-2DBA-46D4-A71D-45978E601112}" type="slidenum">
              <a:rPr lang="pt-PT" smtClean="0"/>
              <a:t>‹#›</a:t>
            </a:fld>
            <a:endParaRPr lang="pt-PT"/>
          </a:p>
        </p:txBody>
      </p:sp>
      <p:sp>
        <p:nvSpPr>
          <p:cNvPr id="8" name="Title 7"/>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17220" y="1463040"/>
            <a:ext cx="2400300" cy="73152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en-US" smtClean="0"/>
              <a:t>Click to edit Master text styles</a:t>
            </a:r>
          </a:p>
        </p:txBody>
      </p:sp>
      <p:sp>
        <p:nvSpPr>
          <p:cNvPr id="4" name="Content Placeholder 3"/>
          <p:cNvSpPr>
            <a:spLocks noGrp="1"/>
          </p:cNvSpPr>
          <p:nvPr>
            <p:ph sz="half" idx="2"/>
          </p:nvPr>
        </p:nvSpPr>
        <p:spPr>
          <a:xfrm>
            <a:off x="614363" y="2269131"/>
            <a:ext cx="2400300" cy="41452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3525012" y="1463040"/>
            <a:ext cx="2400300" cy="73152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en-US" smtClean="0"/>
              <a:t>Click to edit Master text styles</a:t>
            </a:r>
          </a:p>
        </p:txBody>
      </p:sp>
      <p:sp>
        <p:nvSpPr>
          <p:cNvPr id="6" name="Content Placeholder 5"/>
          <p:cNvSpPr>
            <a:spLocks noGrp="1"/>
          </p:cNvSpPr>
          <p:nvPr>
            <p:ph sz="quarter" idx="4"/>
          </p:nvPr>
        </p:nvSpPr>
        <p:spPr>
          <a:xfrm>
            <a:off x="3525012" y="2269131"/>
            <a:ext cx="2400300" cy="41452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pPr lvl="0"/>
            <a:fld id="{AF5B6F6F-FDE7-441D-A632-A3D58EA09180}" type="datetime1">
              <a:rPr lang="pt-PT" smtClean="0"/>
              <a:pPr lvl="0"/>
              <a:t>18-05-2023</a:t>
            </a:fld>
            <a:endParaRPr lang="pt-PT"/>
          </a:p>
        </p:txBody>
      </p:sp>
      <p:sp>
        <p:nvSpPr>
          <p:cNvPr id="8" name="Footer Placeholder 7"/>
          <p:cNvSpPr>
            <a:spLocks noGrp="1"/>
          </p:cNvSpPr>
          <p:nvPr>
            <p:ph type="ftr" sz="quarter" idx="11"/>
          </p:nvPr>
        </p:nvSpPr>
        <p:spPr/>
        <p:txBody>
          <a:bodyPr/>
          <a:lstStyle/>
          <a:p>
            <a:pPr lvl="0"/>
            <a:endParaRPr lang="pt-PT"/>
          </a:p>
        </p:txBody>
      </p:sp>
      <p:sp>
        <p:nvSpPr>
          <p:cNvPr id="9" name="Slide Number Placeholder 8"/>
          <p:cNvSpPr>
            <a:spLocks noGrp="1"/>
          </p:cNvSpPr>
          <p:nvPr>
            <p:ph type="sldNum" sz="quarter" idx="12"/>
          </p:nvPr>
        </p:nvSpPr>
        <p:spPr/>
        <p:txBody>
          <a:bodyPr/>
          <a:lstStyle/>
          <a:p>
            <a:pPr lvl="0"/>
            <a:fld id="{D0B7BDA5-2DBA-46D4-A71D-45978E601112}" type="slidenum">
              <a:rPr lang="pt-PT" smtClean="0"/>
              <a:t>‹#›</a:t>
            </a:fld>
            <a:endParaRPr lang="pt-P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pPr lvl="0"/>
            <a:fld id="{AF5B6F6F-FDE7-441D-A632-A3D58EA09180}" type="datetime1">
              <a:rPr lang="pt-PT" smtClean="0"/>
              <a:pPr lvl="0"/>
              <a:t>18-05-2023</a:t>
            </a:fld>
            <a:endParaRPr lang="pt-PT"/>
          </a:p>
        </p:txBody>
      </p:sp>
      <p:sp>
        <p:nvSpPr>
          <p:cNvPr id="4" name="Footer Placeholder 3"/>
          <p:cNvSpPr>
            <a:spLocks noGrp="1"/>
          </p:cNvSpPr>
          <p:nvPr>
            <p:ph type="ftr" sz="quarter" idx="11"/>
          </p:nvPr>
        </p:nvSpPr>
        <p:spPr/>
        <p:txBody>
          <a:bodyPr/>
          <a:lstStyle/>
          <a:p>
            <a:pPr lvl="0"/>
            <a:endParaRPr lang="pt-PT"/>
          </a:p>
        </p:txBody>
      </p:sp>
      <p:sp>
        <p:nvSpPr>
          <p:cNvPr id="5" name="Slide Number Placeholder 4"/>
          <p:cNvSpPr>
            <a:spLocks noGrp="1"/>
          </p:cNvSpPr>
          <p:nvPr>
            <p:ph type="sldNum" sz="quarter" idx="12"/>
          </p:nvPr>
        </p:nvSpPr>
        <p:spPr/>
        <p:txBody>
          <a:bodyPr/>
          <a:lstStyle/>
          <a:p>
            <a:pPr lvl="0"/>
            <a:fld id="{D0B7BDA5-2DBA-46D4-A71D-45978E601112}" type="slidenum">
              <a:rPr lang="pt-PT" smtClean="0"/>
              <a:t>‹#›</a:t>
            </a:fld>
            <a:endParaRPr lang="pt-P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lvl="0"/>
            <a:fld id="{AF5B6F6F-FDE7-441D-A632-A3D58EA09180}" type="datetime1">
              <a:rPr lang="pt-PT" smtClean="0"/>
              <a:pPr lvl="0"/>
              <a:t>18-05-2023</a:t>
            </a:fld>
            <a:endParaRPr lang="pt-PT"/>
          </a:p>
        </p:txBody>
      </p:sp>
      <p:sp>
        <p:nvSpPr>
          <p:cNvPr id="3" name="Footer Placeholder 2"/>
          <p:cNvSpPr>
            <a:spLocks noGrp="1"/>
          </p:cNvSpPr>
          <p:nvPr>
            <p:ph type="ftr" sz="quarter" idx="11"/>
          </p:nvPr>
        </p:nvSpPr>
        <p:spPr/>
        <p:txBody>
          <a:bodyPr/>
          <a:lstStyle/>
          <a:p>
            <a:pPr lvl="0"/>
            <a:endParaRPr lang="pt-PT"/>
          </a:p>
        </p:txBody>
      </p:sp>
      <p:sp>
        <p:nvSpPr>
          <p:cNvPr id="4" name="Slide Number Placeholder 3"/>
          <p:cNvSpPr>
            <a:spLocks noGrp="1"/>
          </p:cNvSpPr>
          <p:nvPr>
            <p:ph type="sldNum" sz="quarter" idx="12"/>
          </p:nvPr>
        </p:nvSpPr>
        <p:spPr/>
        <p:txBody>
          <a:bodyPr/>
          <a:lstStyle/>
          <a:p>
            <a:pPr lvl="0"/>
            <a:fld id="{D0B7BDA5-2DBA-46D4-A71D-45978E601112}" type="slidenum">
              <a:rPr lang="pt-PT" smtClean="0"/>
              <a:t>‹#›</a:t>
            </a:fld>
            <a:endParaRPr lang="pt-P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7" name="Right Triangle 16"/>
          <p:cNvSpPr/>
          <p:nvPr/>
        </p:nvSpPr>
        <p:spPr>
          <a:xfrm>
            <a:off x="1" y="3530600"/>
            <a:ext cx="2678906" cy="561340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ight Triangle 17"/>
          <p:cNvSpPr/>
          <p:nvPr/>
        </p:nvSpPr>
        <p:spPr>
          <a:xfrm rot="5400000">
            <a:off x="-1675208" y="1675211"/>
            <a:ext cx="9144000" cy="5793584"/>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2" name="Title 1"/>
          <p:cNvSpPr>
            <a:spLocks noGrp="1"/>
          </p:cNvSpPr>
          <p:nvPr>
            <p:ph type="title"/>
          </p:nvPr>
        </p:nvSpPr>
        <p:spPr>
          <a:xfrm rot="19140000">
            <a:off x="588698" y="2101472"/>
            <a:ext cx="3909060" cy="1452569"/>
          </a:xfrm>
        </p:spPr>
        <p:txBody>
          <a:bodyPr bIns="0" anchor="b"/>
          <a:lstStyle>
            <a:lvl1pPr algn="l">
              <a:defRPr kumimoji="0" lang="en-US" sz="2800" b="0" i="0" u="none" strike="noStrike" kern="1200" cap="all" spc="0" normalizeH="0" baseline="0" noProof="0" dirty="0" smtClean="0">
                <a:ln>
                  <a:noFill/>
                </a:ln>
                <a:solidFill>
                  <a:srgbClr val="FFFFFF"/>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en-US" smtClean="0"/>
              <a:t>Click to edit Master title style</a:t>
            </a:r>
            <a:endParaRPr lang="en-US" dirty="0"/>
          </a:p>
        </p:txBody>
      </p:sp>
      <p:sp>
        <p:nvSpPr>
          <p:cNvPr id="3" name="Content Placeholder 2"/>
          <p:cNvSpPr>
            <a:spLocks noGrp="1"/>
          </p:cNvSpPr>
          <p:nvPr>
            <p:ph idx="1"/>
          </p:nvPr>
        </p:nvSpPr>
        <p:spPr>
          <a:xfrm>
            <a:off x="3562165" y="3491883"/>
            <a:ext cx="2855834" cy="4432916"/>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rot="19140000">
            <a:off x="973466" y="3004514"/>
            <a:ext cx="4346070" cy="831085"/>
          </a:xfrm>
        </p:spPr>
        <p:txBody>
          <a:bodyPr>
            <a:normAutofit/>
          </a:bodyPr>
          <a:lstStyle>
            <a:lvl1pPr marL="0" indent="0">
              <a:buNone/>
              <a:defRPr lang="en-US" sz="1400" b="1" kern="1200" dirty="0" smtClean="0">
                <a:solidFill>
                  <a:srgbClr val="FFFFFF"/>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marR="0" lvl="0" indent="0" algn="l" defTabSz="914400" rtl="0" eaLnBrk="1" fontAlgn="auto" latinLnBrk="0" hangingPunct="1">
              <a:lnSpc>
                <a:spcPct val="100000"/>
              </a:lnSpc>
              <a:spcBef>
                <a:spcPts val="300"/>
              </a:spcBef>
              <a:spcAft>
                <a:spcPts val="0"/>
              </a:spcAft>
              <a:buClr>
                <a:schemeClr val="accent1"/>
              </a:buClr>
              <a:buSzPct val="100000"/>
              <a:buFont typeface="Arial" pitchFamily="34" charset="0"/>
              <a:buNone/>
              <a:tabLst/>
              <a:defRPr/>
            </a:pPr>
            <a:r>
              <a:rPr lang="en-US" smtClean="0"/>
              <a:t>Click to edit Master text styles</a:t>
            </a:r>
          </a:p>
        </p:txBody>
      </p:sp>
      <p:sp>
        <p:nvSpPr>
          <p:cNvPr id="5" name="Date Placeholder 4"/>
          <p:cNvSpPr>
            <a:spLocks noGrp="1"/>
          </p:cNvSpPr>
          <p:nvPr>
            <p:ph type="dt" sz="half" idx="10"/>
          </p:nvPr>
        </p:nvSpPr>
        <p:spPr/>
        <p:txBody>
          <a:bodyPr/>
          <a:lstStyle/>
          <a:p>
            <a:pPr lvl="0"/>
            <a:fld id="{AF5B6F6F-FDE7-441D-A632-A3D58EA09180}" type="datetime1">
              <a:rPr lang="pt-PT" smtClean="0"/>
              <a:pPr lvl="0"/>
              <a:t>18-05-2023</a:t>
            </a:fld>
            <a:endParaRPr lang="pt-PT"/>
          </a:p>
        </p:txBody>
      </p:sp>
      <p:sp>
        <p:nvSpPr>
          <p:cNvPr id="6" name="Footer Placeholder 5"/>
          <p:cNvSpPr>
            <a:spLocks noGrp="1"/>
          </p:cNvSpPr>
          <p:nvPr>
            <p:ph type="ftr" sz="quarter" idx="11"/>
          </p:nvPr>
        </p:nvSpPr>
        <p:spPr/>
        <p:txBody>
          <a:bodyPr/>
          <a:lstStyle>
            <a:lvl1pPr>
              <a:defRPr>
                <a:solidFill>
                  <a:schemeClr val="tx2"/>
                </a:solidFill>
              </a:defRPr>
            </a:lvl1pPr>
          </a:lstStyle>
          <a:p>
            <a:pPr lvl="0"/>
            <a:endParaRPr lang="pt-PT"/>
          </a:p>
        </p:txBody>
      </p:sp>
      <p:sp>
        <p:nvSpPr>
          <p:cNvPr id="7" name="Slide Number Placeholder 6"/>
          <p:cNvSpPr>
            <a:spLocks noGrp="1"/>
          </p:cNvSpPr>
          <p:nvPr>
            <p:ph type="sldNum" sz="quarter" idx="12"/>
          </p:nvPr>
        </p:nvSpPr>
        <p:spPr>
          <a:ln>
            <a:solidFill>
              <a:schemeClr val="tx2"/>
            </a:solidFill>
          </a:ln>
        </p:spPr>
        <p:txBody>
          <a:bodyPr/>
          <a:lstStyle>
            <a:lvl1pPr>
              <a:defRPr>
                <a:solidFill>
                  <a:schemeClr val="tx2"/>
                </a:solidFill>
              </a:defRPr>
            </a:lvl1pPr>
          </a:lstStyle>
          <a:p>
            <a:pPr lvl="0"/>
            <a:fld id="{D0B7BDA5-2DBA-46D4-A71D-45978E601112}" type="slidenum">
              <a:rPr lang="pt-PT" smtClean="0"/>
              <a:t>‹#›</a:t>
            </a:fld>
            <a:endParaRPr lang="pt-PT"/>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1" name="Picture Placeholder 10"/>
          <p:cNvSpPr>
            <a:spLocks noGrp="1"/>
          </p:cNvSpPr>
          <p:nvPr>
            <p:ph type="pic" sz="quarter" idx="14"/>
          </p:nvPr>
        </p:nvSpPr>
        <p:spPr>
          <a:xfrm>
            <a:off x="1521619" y="0"/>
            <a:ext cx="5336381" cy="9144000"/>
          </a:xfrm>
          <a:custGeom>
            <a:avLst/>
            <a:gdLst>
              <a:gd name="connsiteX0" fmla="*/ 0 w 7104888"/>
              <a:gd name="connsiteY0" fmla="*/ 0 h 6858000"/>
              <a:gd name="connsiteX1" fmla="*/ 7104888 w 7104888"/>
              <a:gd name="connsiteY1" fmla="*/ 0 h 6858000"/>
              <a:gd name="connsiteX2" fmla="*/ 7104888 w 7104888"/>
              <a:gd name="connsiteY2" fmla="*/ 6858000 h 6858000"/>
              <a:gd name="connsiteX3" fmla="*/ 0 w 7104888"/>
              <a:gd name="connsiteY3" fmla="*/ 6858000 h 6858000"/>
              <a:gd name="connsiteX4" fmla="*/ 0 w 7104888"/>
              <a:gd name="connsiteY4" fmla="*/ 0 h 6858000"/>
              <a:gd name="connsiteX0" fmla="*/ 0 w 7104888"/>
              <a:gd name="connsiteY0" fmla="*/ 0 h 6858000"/>
              <a:gd name="connsiteX1" fmla="*/ 5695188 w 7104888"/>
              <a:gd name="connsiteY1" fmla="*/ 0 h 6858000"/>
              <a:gd name="connsiteX2" fmla="*/ 7104888 w 7104888"/>
              <a:gd name="connsiteY2" fmla="*/ 0 h 6858000"/>
              <a:gd name="connsiteX3" fmla="*/ 7104888 w 7104888"/>
              <a:gd name="connsiteY3" fmla="*/ 6858000 h 6858000"/>
              <a:gd name="connsiteX4" fmla="*/ 0 w 7104888"/>
              <a:gd name="connsiteY4" fmla="*/ 6858000 h 6858000"/>
              <a:gd name="connsiteX5" fmla="*/ 0 w 7104888"/>
              <a:gd name="connsiteY5"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0287 w 7115175"/>
              <a:gd name="connsiteY4" fmla="*/ 6858000 h 6858000"/>
              <a:gd name="connsiteX5" fmla="*/ 0 w 7115175"/>
              <a:gd name="connsiteY5" fmla="*/ 5048250 h 6858000"/>
              <a:gd name="connsiteX6" fmla="*/ 10287 w 7115175"/>
              <a:gd name="connsiteY6"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10287 w 7115175"/>
              <a:gd name="connsiteY5" fmla="*/ 6858000 h 6858000"/>
              <a:gd name="connsiteX6" fmla="*/ 0 w 7115175"/>
              <a:gd name="connsiteY6" fmla="*/ 5048250 h 6858000"/>
              <a:gd name="connsiteX7" fmla="*/ 10287 w 7115175"/>
              <a:gd name="connsiteY7"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 name="connsiteX6" fmla="*/ 10287 w 7115175"/>
              <a:gd name="connsiteY6" fmla="*/ 0 h 6858000"/>
              <a:gd name="connsiteX0" fmla="*/ 0 w 7115175"/>
              <a:gd name="connsiteY0" fmla="*/ 504825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115175" h="6858000">
                <a:moveTo>
                  <a:pt x="0" y="5048250"/>
                </a:moveTo>
                <a:lnTo>
                  <a:pt x="5705475" y="0"/>
                </a:lnTo>
                <a:lnTo>
                  <a:pt x="7115175" y="0"/>
                </a:lnTo>
                <a:lnTo>
                  <a:pt x="7115175" y="6858000"/>
                </a:lnTo>
                <a:lnTo>
                  <a:pt x="1533526" y="6848475"/>
                </a:lnTo>
                <a:lnTo>
                  <a:pt x="0" y="5048250"/>
                </a:lnTo>
                <a:close/>
              </a:path>
            </a:pathLst>
          </a:custGeom>
          <a:solidFill>
            <a:schemeClr val="accent3">
              <a:alpha val="80000"/>
            </a:schemeClr>
          </a:solidFill>
        </p:spPr>
        <p:txBody>
          <a:bodyPr rIns="182880" anchor="ctr"/>
          <a:lstStyle>
            <a:lvl1pPr algn="r">
              <a:defRPr/>
            </a:lvl1pPr>
          </a:lstStyle>
          <a:p>
            <a:r>
              <a:rPr lang="en-US" smtClean="0"/>
              <a:t>Click icon to add picture</a:t>
            </a:r>
            <a:endParaRPr lang="en-US" dirty="0"/>
          </a:p>
        </p:txBody>
      </p:sp>
      <p:sp>
        <p:nvSpPr>
          <p:cNvPr id="9" name="Right Triangle 8"/>
          <p:cNvSpPr/>
          <p:nvPr/>
        </p:nvSpPr>
        <p:spPr>
          <a:xfrm>
            <a:off x="1" y="3530600"/>
            <a:ext cx="2678906" cy="561340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9"/>
          <p:cNvSpPr/>
          <p:nvPr/>
        </p:nvSpPr>
        <p:spPr>
          <a:xfrm>
            <a:off x="1" y="6731000"/>
            <a:ext cx="2678906" cy="2413000"/>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1809750 h 1809750"/>
              <a:gd name="connsiteX1" fmla="*/ 1895475 w 3571875"/>
              <a:gd name="connsiteY1" fmla="*/ 0 h 1809750"/>
              <a:gd name="connsiteX2" fmla="*/ 3571875 w 3571875"/>
              <a:gd name="connsiteY2" fmla="*/ 1809750 h 1809750"/>
              <a:gd name="connsiteX3" fmla="*/ 0 w 3571875"/>
              <a:gd name="connsiteY3" fmla="*/ 1809750 h 1809750"/>
              <a:gd name="connsiteX0" fmla="*/ 0 w 3571875"/>
              <a:gd name="connsiteY0" fmla="*/ 1809750 h 1809750"/>
              <a:gd name="connsiteX1" fmla="*/ 2038350 w 3571875"/>
              <a:gd name="connsiteY1" fmla="*/ 0 h 1809750"/>
              <a:gd name="connsiteX2" fmla="*/ 3571875 w 3571875"/>
              <a:gd name="connsiteY2" fmla="*/ 1809750 h 1809750"/>
              <a:gd name="connsiteX3" fmla="*/ 0 w 3571875"/>
              <a:gd name="connsiteY3" fmla="*/ 1809750 h 1809750"/>
            </a:gdLst>
            <a:ahLst/>
            <a:cxnLst>
              <a:cxn ang="0">
                <a:pos x="connsiteX0" y="connsiteY0"/>
              </a:cxn>
              <a:cxn ang="0">
                <a:pos x="connsiteX1" y="connsiteY1"/>
              </a:cxn>
              <a:cxn ang="0">
                <a:pos x="connsiteX2" y="connsiteY2"/>
              </a:cxn>
              <a:cxn ang="0">
                <a:pos x="connsiteX3" y="connsiteY3"/>
              </a:cxn>
            </a:cxnLst>
            <a:rect l="l" t="t" r="r" b="b"/>
            <a:pathLst>
              <a:path w="3571875" h="1809750">
                <a:moveTo>
                  <a:pt x="0" y="1809750"/>
                </a:moveTo>
                <a:lnTo>
                  <a:pt x="2038350" y="0"/>
                </a:lnTo>
                <a:lnTo>
                  <a:pt x="3571875" y="1809750"/>
                </a:lnTo>
                <a:lnTo>
                  <a:pt x="0" y="1809750"/>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19140000">
            <a:off x="503398" y="2290001"/>
            <a:ext cx="4114800" cy="1156592"/>
          </a:xfrm>
        </p:spPr>
        <p:txBody>
          <a:bodyPr anchor="b"/>
          <a:lstStyle>
            <a:lvl1pPr algn="l">
              <a:defRPr sz="2800" b="0">
                <a:latin typeface="+mj-lt"/>
              </a:defRPr>
            </a:lvl1pPr>
          </a:lstStyle>
          <a:p>
            <a:r>
              <a:rPr lang="en-US" smtClean="0"/>
              <a:t>Click to edit Master title style</a:t>
            </a:r>
            <a:endParaRPr lang="en-US" dirty="0"/>
          </a:p>
        </p:txBody>
      </p:sp>
      <p:sp>
        <p:nvSpPr>
          <p:cNvPr id="4" name="Text Placeholder 3"/>
          <p:cNvSpPr>
            <a:spLocks noGrp="1"/>
          </p:cNvSpPr>
          <p:nvPr>
            <p:ph type="body" sz="half" idx="2"/>
          </p:nvPr>
        </p:nvSpPr>
        <p:spPr>
          <a:xfrm rot="19140000">
            <a:off x="857610" y="2907372"/>
            <a:ext cx="4572409" cy="987552"/>
          </a:xfrm>
        </p:spPr>
        <p:txBody>
          <a:bodyPr/>
          <a:lstStyle>
            <a:lvl1pPr marL="0" indent="0">
              <a:buNone/>
              <a:defRPr sz="14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lvl="0"/>
            <a:fld id="{AF5B6F6F-FDE7-441D-A632-A3D58EA09180}" type="datetime1">
              <a:rPr lang="pt-PT" smtClean="0"/>
              <a:pPr lvl="0"/>
              <a:t>18-05-2023</a:t>
            </a:fld>
            <a:endParaRPr lang="pt-PT"/>
          </a:p>
        </p:txBody>
      </p:sp>
      <p:sp>
        <p:nvSpPr>
          <p:cNvPr id="6" name="Footer Placeholder 5"/>
          <p:cNvSpPr>
            <a:spLocks noGrp="1"/>
          </p:cNvSpPr>
          <p:nvPr>
            <p:ph type="ftr" sz="quarter" idx="11"/>
          </p:nvPr>
        </p:nvSpPr>
        <p:spPr/>
        <p:txBody>
          <a:bodyPr/>
          <a:lstStyle/>
          <a:p>
            <a:pPr lvl="0"/>
            <a:endParaRPr lang="pt-PT"/>
          </a:p>
        </p:txBody>
      </p:sp>
      <p:sp>
        <p:nvSpPr>
          <p:cNvPr id="7" name="Slide Number Placeholder 6"/>
          <p:cNvSpPr>
            <a:spLocks noGrp="1"/>
          </p:cNvSpPr>
          <p:nvPr>
            <p:ph type="sldNum" sz="quarter" idx="12"/>
          </p:nvPr>
        </p:nvSpPr>
        <p:spPr/>
        <p:txBody>
          <a:bodyPr/>
          <a:lstStyle/>
          <a:p>
            <a:pPr lvl="0"/>
            <a:fld id="{D0B7BDA5-2DBA-46D4-A71D-45978E601112}" type="slidenum">
              <a:rPr lang="pt-PT" smtClean="0"/>
              <a:t>‹#›</a:t>
            </a:fld>
            <a:endParaRPr lang="pt-PT"/>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Freeform 6"/>
          <p:cNvSpPr/>
          <p:nvPr/>
        </p:nvSpPr>
        <p:spPr>
          <a:xfrm>
            <a:off x="-1786" y="6734177"/>
            <a:ext cx="2680693" cy="2409824"/>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4210050 h 4210050"/>
              <a:gd name="connsiteX1" fmla="*/ 0 w 3571875"/>
              <a:gd name="connsiteY1" fmla="*/ 0 h 4210050"/>
              <a:gd name="connsiteX2" fmla="*/ 2028825 w 3571875"/>
              <a:gd name="connsiteY2" fmla="*/ 23883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050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812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76450 w 3571875"/>
              <a:gd name="connsiteY2" fmla="*/ 22740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245519 w 3571875"/>
              <a:gd name="connsiteY2" fmla="*/ 2405063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38350 w 3571875"/>
              <a:gd name="connsiteY2" fmla="*/ 2405063 h 4210050"/>
              <a:gd name="connsiteX3" fmla="*/ 3571875 w 3571875"/>
              <a:gd name="connsiteY3" fmla="*/ 4210050 h 4210050"/>
              <a:gd name="connsiteX4" fmla="*/ 0 w 3571875"/>
              <a:gd name="connsiteY4" fmla="*/ 4210050 h 4210050"/>
              <a:gd name="connsiteX0" fmla="*/ 0 w 3571875"/>
              <a:gd name="connsiteY0" fmla="*/ 2433637 h 2433637"/>
              <a:gd name="connsiteX1" fmla="*/ 257175 w 3571875"/>
              <a:gd name="connsiteY1" fmla="*/ 0 h 2433637"/>
              <a:gd name="connsiteX2" fmla="*/ 2038350 w 3571875"/>
              <a:gd name="connsiteY2" fmla="*/ 628650 h 2433637"/>
              <a:gd name="connsiteX3" fmla="*/ 3571875 w 3571875"/>
              <a:gd name="connsiteY3" fmla="*/ 2433637 h 2433637"/>
              <a:gd name="connsiteX4" fmla="*/ 0 w 3571875"/>
              <a:gd name="connsiteY4" fmla="*/ 2433637 h 2433637"/>
              <a:gd name="connsiteX0" fmla="*/ 2382 w 3574257"/>
              <a:gd name="connsiteY0" fmla="*/ 1807368 h 1807368"/>
              <a:gd name="connsiteX1" fmla="*/ 0 w 3574257"/>
              <a:gd name="connsiteY1" fmla="*/ 0 h 1807368"/>
              <a:gd name="connsiteX2" fmla="*/ 2040732 w 3574257"/>
              <a:gd name="connsiteY2" fmla="*/ 2381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24051 w 3574257"/>
              <a:gd name="connsiteY2" fmla="*/ 307181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40682 w 3574257"/>
              <a:gd name="connsiteY2" fmla="*/ 450057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57351 w 3574257"/>
              <a:gd name="connsiteY2" fmla="*/ 2309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0732 w 3574257"/>
              <a:gd name="connsiteY2" fmla="*/ 23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774032 w 3574257"/>
              <a:gd name="connsiteY2" fmla="*/ 161925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69294 w 3574257"/>
              <a:gd name="connsiteY2" fmla="*/ 2143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819275 w 3574257"/>
              <a:gd name="connsiteY2" fmla="*/ 200026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5494 w 3574257"/>
              <a:gd name="connsiteY2" fmla="*/ 1 h 1807368"/>
              <a:gd name="connsiteX3" fmla="*/ 3574257 w 3574257"/>
              <a:gd name="connsiteY3" fmla="*/ 1807368 h 1807368"/>
              <a:gd name="connsiteX4" fmla="*/ 2382 w 3574257"/>
              <a:gd name="connsiteY4" fmla="*/ 1807368 h 18073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574257" h="1807368">
                <a:moveTo>
                  <a:pt x="2382" y="1807368"/>
                </a:moveTo>
                <a:lnTo>
                  <a:pt x="0" y="0"/>
                </a:lnTo>
                <a:lnTo>
                  <a:pt x="2045494" y="1"/>
                </a:lnTo>
                <a:lnTo>
                  <a:pt x="3574257" y="1807368"/>
                </a:lnTo>
                <a:lnTo>
                  <a:pt x="2382" y="1807368"/>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1785" y="6735057"/>
            <a:ext cx="6859785" cy="240894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 name="connsiteX0" fmla="*/ 0 w 3352800"/>
              <a:gd name="connsiteY0" fmla="*/ 2002631 h 2002631"/>
              <a:gd name="connsiteX1" fmla="*/ 754045 w 3352800"/>
              <a:gd name="connsiteY1" fmla="*/ 146832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26618 h 526618"/>
              <a:gd name="connsiteX1" fmla="*/ 980611 w 3352800"/>
              <a:gd name="connsiteY1" fmla="*/ 9368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6888 h 526888"/>
              <a:gd name="connsiteX1" fmla="*/ 744735 w 3352800"/>
              <a:gd name="connsiteY1" fmla="*/ 0 h 526888"/>
              <a:gd name="connsiteX2" fmla="*/ 3352800 w 3352800"/>
              <a:gd name="connsiteY2" fmla="*/ 270 h 526888"/>
              <a:gd name="connsiteX3" fmla="*/ 3352800 w 3352800"/>
              <a:gd name="connsiteY3" fmla="*/ 526888 h 526888"/>
              <a:gd name="connsiteX4" fmla="*/ 0 w 3352800"/>
              <a:gd name="connsiteY4" fmla="*/ 526888 h 526888"/>
              <a:gd name="connsiteX0" fmla="*/ 0 w 3352800"/>
              <a:gd name="connsiteY0" fmla="*/ 526618 h 526618"/>
              <a:gd name="connsiteX1" fmla="*/ 811948 w 3352800"/>
              <a:gd name="connsiteY1" fmla="*/ 6092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7584 h 527584"/>
              <a:gd name="connsiteX1" fmla="*/ 751718 w 3352800"/>
              <a:gd name="connsiteY1" fmla="*/ 0 h 527584"/>
              <a:gd name="connsiteX2" fmla="*/ 3352800 w 3352800"/>
              <a:gd name="connsiteY2" fmla="*/ 966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241069 w 3352800"/>
              <a:gd name="connsiteY2" fmla="*/ 94144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 name="connsiteX0" fmla="*/ 0 w 3352800"/>
              <a:gd name="connsiteY0" fmla="*/ 527313 h 527313"/>
              <a:gd name="connsiteX1" fmla="*/ 900984 w 3352800"/>
              <a:gd name="connsiteY1" fmla="*/ 97774 h 527313"/>
              <a:gd name="connsiteX2" fmla="*/ 3352800 w 3352800"/>
              <a:gd name="connsiteY2" fmla="*/ 0 h 527313"/>
              <a:gd name="connsiteX3" fmla="*/ 3352800 w 3352800"/>
              <a:gd name="connsiteY3" fmla="*/ 527313 h 527313"/>
              <a:gd name="connsiteX4" fmla="*/ 0 w 3352800"/>
              <a:gd name="connsiteY4" fmla="*/ 527313 h 527313"/>
              <a:gd name="connsiteX0" fmla="*/ 0 w 3352800"/>
              <a:gd name="connsiteY0" fmla="*/ 527584 h 527584"/>
              <a:gd name="connsiteX1" fmla="*/ 748227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527584">
                <a:moveTo>
                  <a:pt x="0" y="527584"/>
                </a:moveTo>
                <a:lnTo>
                  <a:pt x="748227" y="0"/>
                </a:lnTo>
                <a:lnTo>
                  <a:pt x="3352800" y="271"/>
                </a:lnTo>
                <a:lnTo>
                  <a:pt x="3352800" y="527584"/>
                </a:lnTo>
                <a:lnTo>
                  <a:pt x="0" y="527584"/>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617220" y="487680"/>
            <a:ext cx="5640705" cy="73152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617220" y="1467505"/>
            <a:ext cx="5640705" cy="477313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rot="19140000">
            <a:off x="150876" y="7827264"/>
            <a:ext cx="1632204" cy="268224"/>
          </a:xfrm>
          <a:prstGeom prst="rect">
            <a:avLst/>
          </a:prstGeom>
        </p:spPr>
        <p:txBody>
          <a:bodyPr vert="horz" lIns="91440" tIns="45720" rIns="91440" bIns="45720" rtlCol="0" anchor="ctr"/>
          <a:lstStyle>
            <a:lvl1pPr algn="l">
              <a:defRPr sz="1200">
                <a:solidFill>
                  <a:srgbClr val="FFFFFF"/>
                </a:solidFill>
              </a:defRPr>
            </a:lvl1pPr>
          </a:lstStyle>
          <a:p>
            <a:pPr lvl="0"/>
            <a:fld id="{AF5B6F6F-FDE7-441D-A632-A3D58EA09180}" type="datetime1">
              <a:rPr lang="pt-PT" smtClean="0"/>
              <a:pPr lvl="0"/>
              <a:t>18-05-2023</a:t>
            </a:fld>
            <a:endParaRPr lang="pt-PT"/>
          </a:p>
        </p:txBody>
      </p:sp>
      <p:sp>
        <p:nvSpPr>
          <p:cNvPr id="5" name="Footer Placeholder 4"/>
          <p:cNvSpPr>
            <a:spLocks noGrp="1"/>
          </p:cNvSpPr>
          <p:nvPr>
            <p:ph type="ftr" sz="quarter" idx="3"/>
          </p:nvPr>
        </p:nvSpPr>
        <p:spPr>
          <a:xfrm>
            <a:off x="2638136" y="8380163"/>
            <a:ext cx="3543300" cy="365760"/>
          </a:xfrm>
          <a:prstGeom prst="rect">
            <a:avLst/>
          </a:prstGeom>
        </p:spPr>
        <p:txBody>
          <a:bodyPr vert="horz" lIns="91440" tIns="45720" rIns="91440" bIns="45720" rtlCol="0" anchor="ctr"/>
          <a:lstStyle>
            <a:lvl1pPr algn="r">
              <a:defRPr sz="1000" cap="all" spc="200" baseline="0">
                <a:solidFill>
                  <a:srgbClr val="FFFFFF"/>
                </a:solidFill>
              </a:defRPr>
            </a:lvl1pPr>
          </a:lstStyle>
          <a:p>
            <a:pPr lvl="0"/>
            <a:endParaRPr lang="pt-PT"/>
          </a:p>
        </p:txBody>
      </p:sp>
      <p:sp>
        <p:nvSpPr>
          <p:cNvPr id="6" name="Slide Number Placeholder 5"/>
          <p:cNvSpPr>
            <a:spLocks noGrp="1"/>
          </p:cNvSpPr>
          <p:nvPr>
            <p:ph type="sldNum" sz="quarter" idx="4"/>
          </p:nvPr>
        </p:nvSpPr>
        <p:spPr>
          <a:xfrm>
            <a:off x="6300779" y="8227763"/>
            <a:ext cx="377190" cy="670560"/>
          </a:xfrm>
          <a:prstGeom prst="ellipse">
            <a:avLst/>
          </a:prstGeom>
          <a:ln w="19050">
            <a:solidFill>
              <a:srgbClr val="FFFFFF"/>
            </a:solidFill>
          </a:ln>
        </p:spPr>
        <p:txBody>
          <a:bodyPr vert="horz" lIns="9144" tIns="9144" rIns="9144" bIns="9144" rtlCol="0" anchor="ctr">
            <a:normAutofit/>
          </a:bodyPr>
          <a:lstStyle>
            <a:lvl1pPr algn="ctr">
              <a:defRPr sz="1650">
                <a:solidFill>
                  <a:srgbClr val="FFFFFF"/>
                </a:solidFill>
              </a:defRPr>
            </a:lvl1pPr>
          </a:lstStyle>
          <a:p>
            <a:pPr lvl="0"/>
            <a:fld id="{D0B7BDA5-2DBA-46D4-A71D-45978E601112}" type="slidenum">
              <a:rPr lang="pt-PT" smtClean="0"/>
              <a:t>‹#›</a:t>
            </a:fld>
            <a:endParaRPr lang="pt-PT"/>
          </a:p>
        </p:txBody>
      </p:sp>
    </p:spTree>
  </p:cSld>
  <p:clrMap bg1="lt1" tx1="dk1" bg2="lt2" tx2="dk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p:txStyles>
    <p:titleStyle>
      <a:lvl1pPr algn="l" defTabSz="914400" rtl="0" eaLnBrk="1" latinLnBrk="0" hangingPunct="1">
        <a:spcBef>
          <a:spcPct val="0"/>
        </a:spcBef>
        <a:buNone/>
        <a:defRPr sz="2800" kern="1200" cap="all" baseline="0">
          <a:solidFill>
            <a:schemeClr val="tx1"/>
          </a:solidFill>
          <a:latin typeface="+mj-lt"/>
          <a:ea typeface="+mj-ea"/>
          <a:cs typeface="+mj-cs"/>
        </a:defRPr>
      </a:lvl1pPr>
    </p:titleStyle>
    <p:bodyStyle>
      <a:lvl1pPr marL="342900" indent="-342900" algn="l" defTabSz="914400" rtl="0" eaLnBrk="1" latinLnBrk="0" hangingPunct="1">
        <a:spcBef>
          <a:spcPts val="800"/>
        </a:spcBef>
        <a:buFont typeface="Arial" pitchFamily="34" charset="0"/>
        <a:buNone/>
        <a:defRPr sz="1600" b="1" kern="1200">
          <a:solidFill>
            <a:schemeClr val="tx1"/>
          </a:solidFill>
          <a:latin typeface="+mn-lt"/>
          <a:ea typeface="+mn-ea"/>
          <a:cs typeface="+mn-cs"/>
        </a:defRPr>
      </a:lvl1pPr>
      <a:lvl2pPr marL="1737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2pPr>
      <a:lvl3pPr marL="4023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3pPr>
      <a:lvl4pPr marL="6309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4pPr>
      <a:lvl5pPr marL="8595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5pPr>
      <a:lvl6pPr marL="1097280" indent="-173736"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6pPr>
      <a:lvl7pPr marL="13533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7pPr>
      <a:lvl8pPr marL="15819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8pPr>
      <a:lvl9pPr marL="1792224"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xml"/><Relationship Id="rId4" Type="http://schemas.openxmlformats.org/officeDocument/2006/relationships/image" Target="../media/image5.png"/></Relationships>
</file>

<file path=ppt/slides/_rels/slide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xml"/><Relationship Id="rId4"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name="Slide2">
    <p:spTree>
      <p:nvGrpSpPr>
        <p:cNvPr id="1" name=""/>
        <p:cNvGrpSpPr/>
        <p:nvPr/>
      </p:nvGrpSpPr>
      <p:grpSpPr>
        <a:xfrm>
          <a:off x="0" y="0"/>
          <a:ext cx="0" cy="0"/>
          <a:chOff x="0" y="0"/>
          <a:chExt cx="0" cy="0"/>
        </a:xfrm>
      </p:grpSpPr>
      <p:sp>
        <p:nvSpPr>
          <p:cNvPr id="100" name="Right Triangle 99"/>
          <p:cNvSpPr/>
          <p:nvPr/>
        </p:nvSpPr>
        <p:spPr>
          <a:xfrm rot="5400000">
            <a:off x="932251" y="-934451"/>
            <a:ext cx="4988242" cy="6861791"/>
          </a:xfrm>
          <a:prstGeom prst="r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a:p>
        </p:txBody>
      </p:sp>
      <p:sp>
        <p:nvSpPr>
          <p:cNvPr id="101" name="Right Triangle 100"/>
          <p:cNvSpPr/>
          <p:nvPr/>
        </p:nvSpPr>
        <p:spPr>
          <a:xfrm>
            <a:off x="0" y="2284412"/>
            <a:ext cx="4988242" cy="6858000"/>
          </a:xfrm>
          <a:prstGeom prst="r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a:p>
        </p:txBody>
      </p:sp>
      <p:sp>
        <p:nvSpPr>
          <p:cNvPr id="2" name="Rectangle 43"/>
          <p:cNvSpPr/>
          <p:nvPr/>
        </p:nvSpPr>
        <p:spPr>
          <a:xfrm>
            <a:off x="342177" y="6631658"/>
            <a:ext cx="6255172" cy="1015660"/>
          </a:xfrm>
          <a:prstGeom prst="rect">
            <a:avLst/>
          </a:prstGeom>
          <a:noFill/>
          <a:ln>
            <a:noFill/>
            <a:prstDash val="solid"/>
          </a:ln>
        </p:spPr>
        <p:txBody>
          <a:bodyPr vert="horz" wrap="square" lIns="91440" tIns="45720" rIns="91440" bIns="45720" anchor="ctr" anchorCtr="1" compatLnSpc="1"/>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pt-PT" sz="1800" b="0" i="0" u="none" strike="noStrike" kern="1200" cap="none" spc="0" baseline="0">
              <a:solidFill>
                <a:srgbClr val="FFFFFF"/>
              </a:solidFill>
              <a:uFillTx/>
              <a:latin typeface="Franklin Gothic Book"/>
            </a:endParaRPr>
          </a:p>
        </p:txBody>
      </p:sp>
      <p:sp>
        <p:nvSpPr>
          <p:cNvPr id="16" name="Rectangle 43"/>
          <p:cNvSpPr/>
          <p:nvPr/>
        </p:nvSpPr>
        <p:spPr>
          <a:xfrm>
            <a:off x="342177" y="6703666"/>
            <a:ext cx="6255172" cy="1015660"/>
          </a:xfrm>
          <a:prstGeom prst="rect">
            <a:avLst/>
          </a:prstGeom>
          <a:noFill/>
          <a:ln>
            <a:noFill/>
            <a:prstDash val="solid"/>
          </a:ln>
        </p:spPr>
        <p:txBody>
          <a:bodyPr vert="horz" wrap="square" lIns="91440" tIns="45720" rIns="91440" bIns="45720" anchor="ctr" anchorCtr="1" compatLnSpc="1"/>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pt-PT" sz="1800" b="0" i="0" u="none" strike="noStrike" kern="1200" cap="none" spc="0" baseline="0" dirty="0">
              <a:solidFill>
                <a:srgbClr val="FFFFFF"/>
              </a:solidFill>
              <a:uFillTx/>
              <a:latin typeface="Franklin Gothic Book"/>
            </a:endParaRPr>
          </a:p>
        </p:txBody>
      </p:sp>
      <p:sp>
        <p:nvSpPr>
          <p:cNvPr id="19" name="TextBox 39"/>
          <p:cNvSpPr txBox="1"/>
          <p:nvPr/>
        </p:nvSpPr>
        <p:spPr>
          <a:xfrm>
            <a:off x="75599" y="4964856"/>
            <a:ext cx="6593762" cy="1374735"/>
          </a:xfrm>
          <a:prstGeom prst="rect">
            <a:avLst/>
          </a:prstGeom>
          <a:noFill/>
          <a:ln>
            <a:noFill/>
          </a:ln>
        </p:spPr>
        <p:txBody>
          <a:bodyPr vert="horz" wrap="square" lIns="91440" tIns="45720" rIns="91440" bIns="45720" anchor="t" anchorCtr="0" compatLnSpc="1">
            <a:spAutoFit/>
          </a:bodyPr>
          <a:lstStyle/>
          <a:p>
            <a:pPr lvl="0">
              <a:lnSpc>
                <a:spcPts val="1000"/>
              </a:lnSpc>
              <a:defRPr sz="1800" b="0" i="0" u="none" strike="noStrike" kern="0" cap="none" spc="0" baseline="0">
                <a:solidFill>
                  <a:srgbClr val="000000"/>
                </a:solidFill>
                <a:uFillTx/>
              </a:defRPr>
            </a:pPr>
            <a:r>
              <a:rPr lang="en-GB" sz="1050" b="1" i="1" dirty="0">
                <a:latin typeface="Arial Narrow" pitchFamily="34" charset="0"/>
              </a:rPr>
              <a:t>Options de </a:t>
            </a:r>
            <a:r>
              <a:rPr lang="en-GB" sz="1050" b="1" i="1" dirty="0" err="1">
                <a:latin typeface="Arial Narrow" pitchFamily="34" charset="0"/>
              </a:rPr>
              <a:t>paiement</a:t>
            </a:r>
            <a:r>
              <a:rPr lang="en-GB" sz="1050" b="1" i="1" dirty="0">
                <a:latin typeface="Arial Narrow" pitchFamily="34" charset="0"/>
              </a:rPr>
              <a:t> </a:t>
            </a:r>
            <a:r>
              <a:rPr lang="en-GB" sz="1050" b="1" i="1" u="none" strike="noStrike" kern="1200" cap="none" spc="0" baseline="0" dirty="0" smtClean="0">
                <a:uFillTx/>
                <a:latin typeface="Arial Narrow" pitchFamily="34" charset="0"/>
              </a:rPr>
              <a:t>:</a:t>
            </a:r>
            <a:endParaRPr lang="en-GB" sz="1050" b="0" i="1" u="none" strike="noStrike" kern="1200" cap="none" spc="0" baseline="0" dirty="0">
              <a:uFillTx/>
              <a:latin typeface="Arial Narrow" pitchFamily="34" charset="0"/>
            </a:endParaRPr>
          </a:p>
          <a:p>
            <a:pPr lvl="0">
              <a:lnSpc>
                <a:spcPts val="1000"/>
              </a:lnSpc>
              <a:defRPr sz="1800" b="0" i="0" u="none" strike="noStrike" kern="0" cap="none" spc="0" baseline="0">
                <a:solidFill>
                  <a:srgbClr val="000000"/>
                </a:solidFill>
                <a:uFillTx/>
              </a:defRPr>
            </a:pPr>
            <a:r>
              <a:rPr lang="pt-PT" sz="1050" b="1" i="1" dirty="0">
                <a:latin typeface="Arial Narrow" pitchFamily="34" charset="0"/>
              </a:rPr>
              <a:t>Première option </a:t>
            </a:r>
            <a:r>
              <a:rPr lang="pt-PT" sz="1050" dirty="0">
                <a:latin typeface="Arial Narrow" pitchFamily="34" charset="0"/>
              </a:rPr>
              <a:t>: Paiement et deux versements :</a:t>
            </a:r>
            <a:endParaRPr lang="pt-PT" sz="1050" b="0" i="0" u="none" strike="noStrike" kern="1200" cap="none" spc="0" baseline="0" dirty="0" smtClean="0">
              <a:uFillTx/>
              <a:latin typeface="Arial Narrow" pitchFamily="34" charset="0"/>
            </a:endParaRPr>
          </a:p>
          <a:p>
            <a:pPr lvl="0" algn="just">
              <a:lnSpc>
                <a:spcPts val="1000"/>
              </a:lnSpc>
              <a:defRPr sz="1800" b="0" i="0" u="none" strike="noStrike" kern="0" cap="none" spc="0" baseline="0">
                <a:solidFill>
                  <a:srgbClr val="000000"/>
                </a:solidFill>
                <a:uFillTx/>
              </a:defRPr>
            </a:pPr>
            <a:r>
              <a:rPr lang="pt-PT" sz="1050" b="1" dirty="0" smtClean="0">
                <a:latin typeface="Arial Narrow" pitchFamily="34" charset="0"/>
              </a:rPr>
              <a:t>Versement</a:t>
            </a:r>
            <a:r>
              <a:rPr lang="pt-PT" sz="1050" dirty="0" smtClean="0">
                <a:latin typeface="Arial Narrow" pitchFamily="34" charset="0"/>
              </a:rPr>
              <a:t> </a:t>
            </a:r>
            <a:r>
              <a:rPr lang="en-US" sz="1050" b="1" i="1" u="none" strike="noStrike" kern="1200" cap="none" spc="0" baseline="0" dirty="0" smtClean="0">
                <a:solidFill>
                  <a:srgbClr val="000000"/>
                </a:solidFill>
                <a:uFillTx/>
                <a:latin typeface="Arial Narrow" pitchFamily="34" charset="0"/>
              </a:rPr>
              <a:t>1</a:t>
            </a:r>
            <a:r>
              <a:rPr lang="en-US" sz="1050" b="0" i="0" u="none" strike="noStrike" kern="1200" cap="none" spc="0" baseline="0" dirty="0" smtClean="0">
                <a:solidFill>
                  <a:srgbClr val="000000"/>
                </a:solidFill>
                <a:uFillTx/>
                <a:latin typeface="Arial Narrow" pitchFamily="34" charset="0"/>
              </a:rPr>
              <a:t>: </a:t>
            </a:r>
            <a:r>
              <a:rPr lang="en-US" sz="1050" dirty="0">
                <a:solidFill>
                  <a:srgbClr val="000000"/>
                </a:solidFill>
                <a:latin typeface="Arial Narrow" pitchFamily="34" charset="0"/>
              </a:rPr>
              <a:t>40% </a:t>
            </a:r>
            <a:r>
              <a:rPr lang="en-US" sz="1050" dirty="0" smtClean="0">
                <a:solidFill>
                  <a:srgbClr val="000000"/>
                </a:solidFill>
                <a:latin typeface="Arial Narrow" pitchFamily="34" charset="0"/>
              </a:rPr>
              <a:t>(</a:t>
            </a:r>
            <a:r>
              <a:rPr lang="pt-PT" sz="1050" i="1" dirty="0">
                <a:solidFill>
                  <a:srgbClr val="000000"/>
                </a:solidFill>
                <a:latin typeface="Arial Narrow" pitchFamily="34" charset="0"/>
              </a:rPr>
              <a:t>quarante pourcent</a:t>
            </a:r>
            <a:r>
              <a:rPr lang="pt-PT" sz="1050" dirty="0" smtClean="0">
                <a:solidFill>
                  <a:srgbClr val="000000"/>
                </a:solidFill>
                <a:latin typeface="Arial Narrow" pitchFamily="34" charset="0"/>
              </a:rPr>
              <a:t>)</a:t>
            </a:r>
            <a:r>
              <a:rPr lang="en-US" sz="1050" b="0" i="0" u="none" strike="noStrike" kern="1200" cap="none" spc="0" baseline="0" dirty="0" smtClean="0">
                <a:solidFill>
                  <a:srgbClr val="000000"/>
                </a:solidFill>
                <a:uFillTx/>
                <a:latin typeface="Arial Narrow" pitchFamily="34" charset="0"/>
              </a:rPr>
              <a:t> </a:t>
            </a:r>
            <a:r>
              <a:rPr lang="fr-FR" sz="1050" dirty="0">
                <a:solidFill>
                  <a:srgbClr val="000000"/>
                </a:solidFill>
                <a:latin typeface="Arial Narrow" pitchFamily="34" charset="0"/>
              </a:rPr>
              <a:t>du </a:t>
            </a:r>
            <a:r>
              <a:rPr lang="fr-FR" sz="1050" dirty="0" err="1">
                <a:solidFill>
                  <a:srgbClr val="000000"/>
                </a:solidFill>
                <a:latin typeface="Arial Narrow" pitchFamily="34" charset="0"/>
              </a:rPr>
              <a:t>coût</a:t>
            </a:r>
            <a:r>
              <a:rPr lang="fr-FR" sz="1050" dirty="0">
                <a:solidFill>
                  <a:srgbClr val="000000"/>
                </a:solidFill>
                <a:latin typeface="Arial Narrow" pitchFamily="34" charset="0"/>
              </a:rPr>
              <a:t> de participation payé jusqu'au 30 </a:t>
            </a:r>
            <a:r>
              <a:rPr lang="fr-FR" sz="1050" dirty="0" smtClean="0">
                <a:solidFill>
                  <a:srgbClr val="000000"/>
                </a:solidFill>
                <a:latin typeface="Arial Narrow" pitchFamily="34" charset="0"/>
              </a:rPr>
              <a:t>Mai </a:t>
            </a:r>
            <a:r>
              <a:rPr lang="fr-FR" sz="1050" dirty="0">
                <a:solidFill>
                  <a:srgbClr val="000000"/>
                </a:solidFill>
                <a:latin typeface="Arial Narrow" pitchFamily="34" charset="0"/>
              </a:rPr>
              <a:t>2023 pour assurer la réserve du stand</a:t>
            </a:r>
            <a:r>
              <a:rPr lang="en-US" sz="1050" dirty="0" smtClean="0">
                <a:solidFill>
                  <a:srgbClr val="000000"/>
                </a:solidFill>
                <a:latin typeface="Arial Narrow" pitchFamily="34" charset="0"/>
              </a:rPr>
              <a:t>.</a:t>
            </a:r>
          </a:p>
          <a:p>
            <a:pPr lvl="0">
              <a:lnSpc>
                <a:spcPts val="500"/>
              </a:lnSpc>
              <a:defRPr sz="1800" b="0" i="0" u="none" strike="noStrike" kern="0" cap="none" spc="0" baseline="0">
                <a:solidFill>
                  <a:srgbClr val="000000"/>
                </a:solidFill>
                <a:uFillTx/>
              </a:defRPr>
            </a:pPr>
            <a:endParaRPr lang="pt-PT" sz="1050" b="1" i="1" dirty="0">
              <a:solidFill>
                <a:srgbClr val="000000"/>
              </a:solidFill>
              <a:latin typeface="Arial Narrow" pitchFamily="34" charset="0"/>
            </a:endParaRPr>
          </a:p>
          <a:p>
            <a:pPr lvl="0">
              <a:lnSpc>
                <a:spcPts val="1000"/>
              </a:lnSpc>
              <a:defRPr sz="1800" b="0" i="0" u="none" strike="noStrike" kern="0" cap="none" spc="0" baseline="0">
                <a:solidFill>
                  <a:srgbClr val="000000"/>
                </a:solidFill>
                <a:uFillTx/>
              </a:defRPr>
            </a:pPr>
            <a:r>
              <a:rPr lang="pt-PT" sz="1050" b="1" dirty="0" smtClean="0">
                <a:latin typeface="Arial Narrow" pitchFamily="34" charset="0"/>
              </a:rPr>
              <a:t>Versement</a:t>
            </a:r>
            <a:r>
              <a:rPr lang="en-US" sz="1050" b="1" i="1" u="none" strike="noStrike" kern="1200" cap="none" spc="0" baseline="0" dirty="0" smtClean="0">
                <a:solidFill>
                  <a:srgbClr val="000000"/>
                </a:solidFill>
                <a:uFillTx/>
                <a:latin typeface="Arial Narrow" pitchFamily="34" charset="0"/>
              </a:rPr>
              <a:t> </a:t>
            </a:r>
            <a:r>
              <a:rPr lang="en-US" sz="1050" b="1" i="1" u="none" strike="noStrike" kern="1200" cap="none" spc="0" baseline="0" dirty="0">
                <a:solidFill>
                  <a:srgbClr val="000000"/>
                </a:solidFill>
                <a:uFillTx/>
                <a:latin typeface="Arial Narrow" pitchFamily="34" charset="0"/>
              </a:rPr>
              <a:t>2</a:t>
            </a:r>
            <a:r>
              <a:rPr lang="en-US" sz="1050" b="0" i="0" u="none" strike="noStrike" kern="1200" cap="none" spc="0" baseline="0" dirty="0">
                <a:solidFill>
                  <a:srgbClr val="000000"/>
                </a:solidFill>
                <a:uFillTx/>
                <a:latin typeface="Arial Narrow" pitchFamily="34" charset="0"/>
              </a:rPr>
              <a:t>: </a:t>
            </a:r>
            <a:r>
              <a:rPr lang="en-US" sz="1050" dirty="0">
                <a:solidFill>
                  <a:srgbClr val="000000"/>
                </a:solidFill>
                <a:latin typeface="Arial Narrow" pitchFamily="34" charset="0"/>
              </a:rPr>
              <a:t>60% </a:t>
            </a:r>
            <a:r>
              <a:rPr lang="en-US" sz="1050" dirty="0" smtClean="0">
                <a:solidFill>
                  <a:srgbClr val="000000"/>
                </a:solidFill>
                <a:latin typeface="Arial Narrow" pitchFamily="34" charset="0"/>
              </a:rPr>
              <a:t>(</a:t>
            </a:r>
            <a:r>
              <a:rPr lang="pt-PT" sz="1050" i="1" dirty="0">
                <a:solidFill>
                  <a:srgbClr val="000000"/>
                </a:solidFill>
                <a:latin typeface="Arial Narrow" pitchFamily="34" charset="0"/>
              </a:rPr>
              <a:t>soixante pour cent</a:t>
            </a:r>
            <a:r>
              <a:rPr lang="pt-PT" sz="1050" dirty="0" smtClean="0">
                <a:solidFill>
                  <a:srgbClr val="000000"/>
                </a:solidFill>
                <a:latin typeface="Arial Narrow" pitchFamily="34" charset="0"/>
              </a:rPr>
              <a:t>)</a:t>
            </a:r>
            <a:r>
              <a:rPr lang="en-US" sz="1050" b="0" i="0" u="none" strike="noStrike" kern="1200" cap="none" spc="0" dirty="0" smtClean="0">
                <a:solidFill>
                  <a:srgbClr val="000000"/>
                </a:solidFill>
                <a:uFillTx/>
                <a:latin typeface="Arial Narrow" pitchFamily="34" charset="0"/>
              </a:rPr>
              <a:t> </a:t>
            </a:r>
            <a:r>
              <a:rPr lang="fr-FR" sz="1050" dirty="0">
                <a:solidFill>
                  <a:srgbClr val="000000"/>
                </a:solidFill>
                <a:latin typeface="Arial Narrow" pitchFamily="34" charset="0"/>
              </a:rPr>
              <a:t>du </a:t>
            </a:r>
            <a:r>
              <a:rPr lang="fr-FR" sz="1050" dirty="0" err="1">
                <a:solidFill>
                  <a:srgbClr val="000000"/>
                </a:solidFill>
                <a:latin typeface="Arial Narrow" pitchFamily="34" charset="0"/>
              </a:rPr>
              <a:t>coût</a:t>
            </a:r>
            <a:r>
              <a:rPr lang="fr-FR" sz="1050" dirty="0">
                <a:solidFill>
                  <a:srgbClr val="000000"/>
                </a:solidFill>
                <a:latin typeface="Arial Narrow" pitchFamily="34" charset="0"/>
              </a:rPr>
              <a:t> de participation payé jusqu'au 15 </a:t>
            </a:r>
            <a:r>
              <a:rPr lang="fr-FR" sz="1050" dirty="0" smtClean="0">
                <a:solidFill>
                  <a:srgbClr val="000000"/>
                </a:solidFill>
                <a:latin typeface="Arial Narrow" pitchFamily="34" charset="0"/>
              </a:rPr>
              <a:t>Juin </a:t>
            </a:r>
            <a:r>
              <a:rPr lang="fr-FR" sz="1050" dirty="0">
                <a:solidFill>
                  <a:srgbClr val="000000"/>
                </a:solidFill>
                <a:latin typeface="Arial Narrow" pitchFamily="34" charset="0"/>
              </a:rPr>
              <a:t>2023</a:t>
            </a:r>
            <a:r>
              <a:rPr lang="en-GB" sz="1050" b="0" i="0" u="none" strike="noStrike" kern="1200" cap="none" spc="0" baseline="0" dirty="0" smtClean="0">
                <a:solidFill>
                  <a:srgbClr val="000000"/>
                </a:solidFill>
                <a:uFillTx/>
                <a:latin typeface="Arial Narrow" pitchFamily="34" charset="0"/>
              </a:rPr>
              <a:t>.</a:t>
            </a:r>
            <a:endParaRPr lang="en-GB" sz="1050" b="0" i="0" u="none" strike="noStrike" kern="1200" cap="none" spc="0" baseline="0" dirty="0">
              <a:solidFill>
                <a:srgbClr val="000000"/>
              </a:solidFill>
              <a:uFillTx/>
              <a:latin typeface="Arial Narrow" pitchFamily="34" charset="0"/>
            </a:endParaRPr>
          </a:p>
          <a:p>
            <a:pPr marL="0" marR="0" lvl="0" indent="0" algn="l" defTabSz="914400" rtl="0" fontAlgn="auto" hangingPunct="1">
              <a:lnSpc>
                <a:spcPts val="500"/>
              </a:lnSpc>
              <a:buNone/>
              <a:tabLst/>
              <a:defRPr sz="1800" b="0" i="0" u="none" strike="noStrike" kern="0" cap="none" spc="0" baseline="0">
                <a:solidFill>
                  <a:srgbClr val="000000"/>
                </a:solidFill>
                <a:uFillTx/>
              </a:defRPr>
            </a:pPr>
            <a:endParaRPr lang="pt-PT" sz="1050" b="1" i="1" u="none" strike="noStrike" kern="1200" cap="none" spc="0" baseline="0" dirty="0" smtClean="0">
              <a:solidFill>
                <a:srgbClr val="000000"/>
              </a:solidFill>
              <a:uFillTx/>
              <a:latin typeface="Arial Narrow" pitchFamily="34" charset="0"/>
            </a:endParaRPr>
          </a:p>
          <a:p>
            <a:pPr lvl="0">
              <a:lnSpc>
                <a:spcPts val="1000"/>
              </a:lnSpc>
              <a:defRPr sz="1800" b="0" i="0" u="none" strike="noStrike" kern="0" cap="none" spc="0" baseline="0">
                <a:solidFill>
                  <a:srgbClr val="000000"/>
                </a:solidFill>
                <a:uFillTx/>
              </a:defRPr>
            </a:pPr>
            <a:r>
              <a:rPr lang="pt-PT" sz="1050" b="1" i="1" dirty="0">
                <a:solidFill>
                  <a:srgbClr val="000000"/>
                </a:solidFill>
                <a:latin typeface="Arial Narrow" pitchFamily="34" charset="0"/>
              </a:rPr>
              <a:t>Deuxième option </a:t>
            </a:r>
            <a:r>
              <a:rPr lang="pt-PT" sz="1050" dirty="0">
                <a:solidFill>
                  <a:srgbClr val="000000"/>
                </a:solidFill>
                <a:latin typeface="Arial Narrow" pitchFamily="34" charset="0"/>
              </a:rPr>
              <a:t>: Paiement en trois versements</a:t>
            </a:r>
            <a:r>
              <a:rPr lang="pt-PT" sz="1050" b="0" i="0" u="none" strike="noStrike" kern="1200" cap="none" spc="0" dirty="0" smtClean="0">
                <a:solidFill>
                  <a:srgbClr val="000000"/>
                </a:solidFill>
                <a:uFillTx/>
                <a:latin typeface="Arial Narrow" pitchFamily="34" charset="0"/>
              </a:rPr>
              <a:t>.</a:t>
            </a:r>
            <a:endParaRPr lang="pt-PT" sz="1050" b="0" i="0" u="none" strike="noStrike" kern="1200" cap="none" spc="0" baseline="0" dirty="0" smtClean="0">
              <a:solidFill>
                <a:srgbClr val="000000"/>
              </a:solidFill>
              <a:uFillTx/>
              <a:latin typeface="Arial Narrow" pitchFamily="34" charset="0"/>
            </a:endParaRPr>
          </a:p>
          <a:p>
            <a:pPr lvl="0">
              <a:lnSpc>
                <a:spcPts val="1000"/>
              </a:lnSpc>
              <a:defRPr sz="1800" b="0" i="0" u="none" strike="noStrike" kern="0" cap="none" spc="0" baseline="0">
                <a:solidFill>
                  <a:srgbClr val="000000"/>
                </a:solidFill>
                <a:uFillTx/>
              </a:defRPr>
            </a:pPr>
            <a:r>
              <a:rPr lang="en-GB" sz="1050" i="1" dirty="0">
                <a:solidFill>
                  <a:srgbClr val="000000"/>
                </a:solidFill>
                <a:latin typeface="Arial Narrow" pitchFamily="34" charset="0"/>
              </a:rPr>
              <a:t>Plan de </a:t>
            </a:r>
            <a:r>
              <a:rPr lang="en-GB" sz="1050" i="1" dirty="0" err="1" smtClean="0">
                <a:solidFill>
                  <a:srgbClr val="000000"/>
                </a:solidFill>
                <a:latin typeface="Arial Narrow" pitchFamily="34" charset="0"/>
              </a:rPr>
              <a:t>paiement</a:t>
            </a:r>
            <a:r>
              <a:rPr lang="en-GB" sz="1050" i="1" dirty="0" smtClean="0">
                <a:latin typeface="Arial Narrow" pitchFamily="34" charset="0"/>
              </a:rPr>
              <a:t>:</a:t>
            </a:r>
            <a:endParaRPr lang="en-US" sz="1050" i="0" u="none" strike="noStrike" kern="1200" cap="none" spc="0" baseline="0" dirty="0">
              <a:uFillTx/>
              <a:latin typeface="Arial Narrow" pitchFamily="34" charset="0"/>
            </a:endParaRPr>
          </a:p>
          <a:p>
            <a:pPr lvl="0">
              <a:lnSpc>
                <a:spcPts val="1000"/>
              </a:lnSpc>
              <a:defRPr sz="1800" b="0" i="0" u="none" strike="noStrike" kern="0" cap="none" spc="0" baseline="0">
                <a:solidFill>
                  <a:srgbClr val="000000"/>
                </a:solidFill>
                <a:uFillTx/>
              </a:defRPr>
            </a:pPr>
            <a:r>
              <a:rPr lang="en-US" sz="1050" b="0" i="0" u="none" strike="noStrike" kern="1200" cap="none" spc="0" baseline="0" dirty="0">
                <a:solidFill>
                  <a:srgbClr val="000000"/>
                </a:solidFill>
                <a:uFillTx/>
                <a:latin typeface="Arial Narrow" pitchFamily="34" charset="0"/>
              </a:rPr>
              <a:t>■ </a:t>
            </a:r>
            <a:r>
              <a:rPr lang="en-US" sz="1050" b="0" i="0" u="none" strike="noStrike" kern="1200" cap="none" spc="0" baseline="0" dirty="0" smtClean="0">
                <a:solidFill>
                  <a:srgbClr val="000000"/>
                </a:solidFill>
                <a:uFillTx/>
                <a:latin typeface="Arial Narrow" pitchFamily="34" charset="0"/>
              </a:rPr>
              <a:t>30% (</a:t>
            </a:r>
            <a:r>
              <a:rPr lang="pt-PT" sz="1050" i="1" dirty="0">
                <a:solidFill>
                  <a:srgbClr val="000000"/>
                </a:solidFill>
                <a:latin typeface="Arial Narrow" pitchFamily="34" charset="0"/>
              </a:rPr>
              <a:t>trente pourcent</a:t>
            </a:r>
            <a:r>
              <a:rPr lang="pt-PT" sz="1050" b="0" i="0" u="none" strike="noStrike" kern="1200" cap="none" spc="0" baseline="0" dirty="0" smtClean="0">
                <a:solidFill>
                  <a:srgbClr val="000000"/>
                </a:solidFill>
                <a:uFillTx/>
                <a:latin typeface="Arial Narrow" pitchFamily="34" charset="0"/>
              </a:rPr>
              <a:t>) </a:t>
            </a:r>
            <a:r>
              <a:rPr lang="fr-FR" sz="1050" dirty="0" smtClean="0">
                <a:solidFill>
                  <a:srgbClr val="000000"/>
                </a:solidFill>
                <a:latin typeface="Arial Narrow" pitchFamily="34" charset="0"/>
              </a:rPr>
              <a:t>du </a:t>
            </a:r>
            <a:r>
              <a:rPr lang="fr-FR" sz="1050" dirty="0" err="1">
                <a:solidFill>
                  <a:srgbClr val="000000"/>
                </a:solidFill>
                <a:latin typeface="Arial Narrow" pitchFamily="34" charset="0"/>
              </a:rPr>
              <a:t>coût</a:t>
            </a:r>
            <a:r>
              <a:rPr lang="fr-FR" sz="1050" dirty="0">
                <a:solidFill>
                  <a:srgbClr val="000000"/>
                </a:solidFill>
                <a:latin typeface="Arial Narrow" pitchFamily="34" charset="0"/>
              </a:rPr>
              <a:t> de participation payé jusqu'au 15 </a:t>
            </a:r>
            <a:r>
              <a:rPr lang="fr-FR" sz="1050" dirty="0" smtClean="0">
                <a:solidFill>
                  <a:srgbClr val="000000"/>
                </a:solidFill>
                <a:latin typeface="Arial Narrow" pitchFamily="34" charset="0"/>
              </a:rPr>
              <a:t>Mai </a:t>
            </a:r>
            <a:r>
              <a:rPr lang="fr-FR" sz="1050" dirty="0">
                <a:solidFill>
                  <a:srgbClr val="000000"/>
                </a:solidFill>
                <a:latin typeface="Arial Narrow" pitchFamily="34" charset="0"/>
              </a:rPr>
              <a:t>2023</a:t>
            </a:r>
            <a:r>
              <a:rPr lang="pt-PT" sz="1050" b="0" i="0" u="none" strike="noStrike" kern="1200" cap="none" spc="0" baseline="0" dirty="0" smtClean="0">
                <a:solidFill>
                  <a:srgbClr val="000000"/>
                </a:solidFill>
                <a:uFillTx/>
                <a:latin typeface="Arial Narrow" pitchFamily="34" charset="0"/>
              </a:rPr>
              <a:t>;</a:t>
            </a:r>
            <a:endParaRPr lang="pt-PT" sz="1050" b="0" i="0" u="none" strike="noStrike" kern="1200" cap="none" spc="0" baseline="0" dirty="0">
              <a:solidFill>
                <a:srgbClr val="000000"/>
              </a:solidFill>
              <a:uFillTx/>
              <a:latin typeface="Arial Narrow" pitchFamily="34" charset="0"/>
            </a:endParaRPr>
          </a:p>
          <a:p>
            <a:pPr lvl="0">
              <a:lnSpc>
                <a:spcPts val="1000"/>
              </a:lnSpc>
              <a:defRPr sz="1800" b="0" i="0" u="none" strike="noStrike" kern="0" cap="none" spc="0" baseline="0">
                <a:solidFill>
                  <a:srgbClr val="000000"/>
                </a:solidFill>
                <a:uFillTx/>
              </a:defRPr>
            </a:pPr>
            <a:r>
              <a:rPr lang="en-US" sz="1050" b="0" i="0" u="none" strike="noStrike" kern="1200" cap="none" spc="0" baseline="0" dirty="0">
                <a:solidFill>
                  <a:srgbClr val="000000"/>
                </a:solidFill>
                <a:uFillTx/>
                <a:latin typeface="Arial Narrow" pitchFamily="34" charset="0"/>
              </a:rPr>
              <a:t>■ </a:t>
            </a:r>
            <a:r>
              <a:rPr lang="en-US" sz="1050" b="0" i="0" u="none" strike="noStrike" kern="1200" cap="none" spc="0" baseline="0" dirty="0" smtClean="0">
                <a:solidFill>
                  <a:srgbClr val="000000"/>
                </a:solidFill>
                <a:uFillTx/>
                <a:latin typeface="Arial Narrow" pitchFamily="34" charset="0"/>
              </a:rPr>
              <a:t>30% (</a:t>
            </a:r>
            <a:r>
              <a:rPr lang="pt-PT" sz="1050" i="1" dirty="0">
                <a:solidFill>
                  <a:srgbClr val="000000"/>
                </a:solidFill>
                <a:latin typeface="Arial Narrow" pitchFamily="34" charset="0"/>
              </a:rPr>
              <a:t>trente pourcent</a:t>
            </a:r>
            <a:r>
              <a:rPr lang="pt-PT" sz="1050" b="0" i="0" u="none" strike="noStrike" kern="1200" cap="none" spc="0" baseline="0" dirty="0" smtClean="0">
                <a:solidFill>
                  <a:srgbClr val="000000"/>
                </a:solidFill>
                <a:uFillTx/>
                <a:latin typeface="Arial Narrow" pitchFamily="34" charset="0"/>
              </a:rPr>
              <a:t>) </a:t>
            </a:r>
            <a:r>
              <a:rPr lang="fr-FR" sz="1050" dirty="0" smtClean="0">
                <a:solidFill>
                  <a:srgbClr val="000000"/>
                </a:solidFill>
                <a:latin typeface="Arial Narrow" pitchFamily="34" charset="0"/>
              </a:rPr>
              <a:t>du </a:t>
            </a:r>
            <a:r>
              <a:rPr lang="fr-FR" sz="1050" dirty="0" err="1">
                <a:solidFill>
                  <a:srgbClr val="000000"/>
                </a:solidFill>
                <a:latin typeface="Arial Narrow" pitchFamily="34" charset="0"/>
              </a:rPr>
              <a:t>coût</a:t>
            </a:r>
            <a:r>
              <a:rPr lang="fr-FR" sz="1050" dirty="0">
                <a:solidFill>
                  <a:srgbClr val="000000"/>
                </a:solidFill>
                <a:latin typeface="Arial Narrow" pitchFamily="34" charset="0"/>
              </a:rPr>
              <a:t> de participation payé jusqu'au </a:t>
            </a:r>
            <a:r>
              <a:rPr lang="fr-FR" sz="1050" dirty="0" smtClean="0">
                <a:solidFill>
                  <a:srgbClr val="000000"/>
                </a:solidFill>
                <a:latin typeface="Arial Narrow" pitchFamily="34" charset="0"/>
              </a:rPr>
              <a:t>30 Mai </a:t>
            </a:r>
            <a:r>
              <a:rPr lang="fr-FR" sz="1050" dirty="0">
                <a:solidFill>
                  <a:srgbClr val="000000"/>
                </a:solidFill>
                <a:latin typeface="Arial Narrow" pitchFamily="34" charset="0"/>
              </a:rPr>
              <a:t>2023</a:t>
            </a:r>
            <a:r>
              <a:rPr lang="pt-PT" sz="1050" b="0" i="0" u="none" strike="noStrike" kern="1200" cap="none" spc="0" baseline="0" dirty="0" smtClean="0">
                <a:solidFill>
                  <a:srgbClr val="000000"/>
                </a:solidFill>
                <a:uFillTx/>
                <a:latin typeface="Arial Narrow" pitchFamily="34" charset="0"/>
              </a:rPr>
              <a:t>;</a:t>
            </a:r>
            <a:endParaRPr lang="pt-PT" sz="1050" b="0" i="0" u="none" strike="noStrike" kern="1200" cap="none" spc="0" baseline="0" dirty="0">
              <a:solidFill>
                <a:srgbClr val="000000"/>
              </a:solidFill>
              <a:uFillTx/>
              <a:latin typeface="Arial Narrow" pitchFamily="34" charset="0"/>
            </a:endParaRPr>
          </a:p>
          <a:p>
            <a:pPr lvl="0">
              <a:lnSpc>
                <a:spcPts val="1000"/>
              </a:lnSpc>
              <a:defRPr sz="1800" b="0" i="0" u="none" strike="noStrike" kern="0" cap="none" spc="0" baseline="0">
                <a:solidFill>
                  <a:srgbClr val="000000"/>
                </a:solidFill>
                <a:uFillTx/>
              </a:defRPr>
            </a:pPr>
            <a:r>
              <a:rPr lang="en-US" sz="1050" b="0" i="0" u="none" strike="noStrike" kern="1200" cap="none" spc="0" baseline="0" dirty="0">
                <a:solidFill>
                  <a:srgbClr val="000000"/>
                </a:solidFill>
                <a:uFillTx/>
                <a:latin typeface="Arial Narrow" pitchFamily="34" charset="0"/>
              </a:rPr>
              <a:t>■ </a:t>
            </a:r>
            <a:r>
              <a:rPr lang="en-US" sz="1050" dirty="0" smtClean="0">
                <a:solidFill>
                  <a:srgbClr val="000000"/>
                </a:solidFill>
                <a:latin typeface="Arial Narrow" pitchFamily="34" charset="0"/>
              </a:rPr>
              <a:t>40</a:t>
            </a:r>
            <a:r>
              <a:rPr lang="en-US" sz="1050" b="0" i="0" u="none" strike="noStrike" kern="1200" cap="none" spc="0" baseline="0" dirty="0" smtClean="0">
                <a:solidFill>
                  <a:srgbClr val="000000"/>
                </a:solidFill>
                <a:uFillTx/>
                <a:latin typeface="Arial Narrow" pitchFamily="34" charset="0"/>
              </a:rPr>
              <a:t>% (</a:t>
            </a:r>
            <a:r>
              <a:rPr lang="pt-PT" sz="1050" i="1" dirty="0">
                <a:solidFill>
                  <a:srgbClr val="000000"/>
                </a:solidFill>
                <a:latin typeface="Arial Narrow" pitchFamily="34" charset="0"/>
              </a:rPr>
              <a:t>quarante pourcent</a:t>
            </a:r>
            <a:r>
              <a:rPr lang="pt-PT" sz="1050" dirty="0" smtClean="0">
                <a:solidFill>
                  <a:srgbClr val="000000"/>
                </a:solidFill>
                <a:latin typeface="Arial Narrow" pitchFamily="34" charset="0"/>
              </a:rPr>
              <a:t>) </a:t>
            </a:r>
            <a:r>
              <a:rPr lang="fr-FR" sz="1050" dirty="0" smtClean="0">
                <a:solidFill>
                  <a:srgbClr val="000000"/>
                </a:solidFill>
                <a:latin typeface="Arial Narrow" pitchFamily="34" charset="0"/>
              </a:rPr>
              <a:t>du </a:t>
            </a:r>
            <a:r>
              <a:rPr lang="fr-FR" sz="1050" dirty="0" err="1" smtClean="0">
                <a:solidFill>
                  <a:srgbClr val="000000"/>
                </a:solidFill>
                <a:latin typeface="Arial Narrow" pitchFamily="34" charset="0"/>
              </a:rPr>
              <a:t>coût</a:t>
            </a:r>
            <a:r>
              <a:rPr lang="fr-FR" sz="1050" dirty="0" smtClean="0">
                <a:solidFill>
                  <a:srgbClr val="000000"/>
                </a:solidFill>
                <a:latin typeface="Arial Narrow" pitchFamily="34" charset="0"/>
              </a:rPr>
              <a:t> </a:t>
            </a:r>
            <a:r>
              <a:rPr lang="fr-FR" sz="1050" dirty="0">
                <a:solidFill>
                  <a:srgbClr val="000000"/>
                </a:solidFill>
                <a:latin typeface="Arial Narrow" pitchFamily="34" charset="0"/>
              </a:rPr>
              <a:t>de participation payé jusqu'au </a:t>
            </a:r>
            <a:r>
              <a:rPr lang="fr-FR" sz="1050" dirty="0" smtClean="0">
                <a:solidFill>
                  <a:srgbClr val="000000"/>
                </a:solidFill>
                <a:latin typeface="Arial Narrow" pitchFamily="34" charset="0"/>
              </a:rPr>
              <a:t>30 Juin </a:t>
            </a:r>
            <a:r>
              <a:rPr lang="fr-FR" sz="1050" dirty="0">
                <a:solidFill>
                  <a:srgbClr val="000000"/>
                </a:solidFill>
                <a:latin typeface="Arial Narrow" pitchFamily="34" charset="0"/>
              </a:rPr>
              <a:t>2023</a:t>
            </a:r>
            <a:r>
              <a:rPr lang="pt-PT" sz="1050" dirty="0" smtClean="0">
                <a:solidFill>
                  <a:srgbClr val="000000"/>
                </a:solidFill>
                <a:latin typeface="Arial Narrow" pitchFamily="34" charset="0"/>
              </a:rPr>
              <a:t>.</a:t>
            </a:r>
          </a:p>
        </p:txBody>
      </p:sp>
      <p:sp>
        <p:nvSpPr>
          <p:cNvPr id="24" name="TextBox 23"/>
          <p:cNvSpPr txBox="1"/>
          <p:nvPr/>
        </p:nvSpPr>
        <p:spPr>
          <a:xfrm>
            <a:off x="109060" y="3059832"/>
            <a:ext cx="6632308" cy="769441"/>
          </a:xfrm>
          <a:prstGeom prst="rect">
            <a:avLst/>
          </a:prstGeom>
          <a:noFill/>
        </p:spPr>
        <p:txBody>
          <a:bodyPr wrap="square" rtlCol="0">
            <a:spAutoFit/>
          </a:bodyPr>
          <a:lstStyle/>
          <a:p>
            <a:r>
              <a:rPr lang="pt-PT" sz="1100" i="1" dirty="0">
                <a:latin typeface="Arial Narrow" pitchFamily="34" charset="0"/>
              </a:rPr>
              <a:t>ESPACE </a:t>
            </a:r>
            <a:r>
              <a:rPr lang="pt-PT" sz="1100" i="1" dirty="0" smtClean="0">
                <a:latin typeface="Arial Narrow" pitchFamily="34" charset="0"/>
              </a:rPr>
              <a:t>DANS LA FOIRE</a:t>
            </a:r>
            <a:r>
              <a:rPr lang="pt-PT" sz="1100" b="1" i="1" dirty="0" smtClean="0">
                <a:solidFill>
                  <a:schemeClr val="bg2">
                    <a:lumMod val="50000"/>
                  </a:schemeClr>
                </a:solidFill>
                <a:latin typeface="Arial Narrow" pitchFamily="34" charset="0"/>
              </a:rPr>
              <a:t>:</a:t>
            </a:r>
          </a:p>
          <a:p>
            <a:r>
              <a:rPr lang="fr-FR" sz="1100" dirty="0">
                <a:latin typeface="Arial Narrow" pitchFamily="34" charset="0"/>
              </a:rPr>
              <a:t>Je souhaite participer à la </a:t>
            </a:r>
            <a:r>
              <a:rPr lang="fr-FR" sz="1100" i="1" dirty="0">
                <a:latin typeface="Arial Narrow" pitchFamily="34" charset="0"/>
              </a:rPr>
              <a:t>FOIRE – LES SAVEURS DU CAP VERT</a:t>
            </a:r>
          </a:p>
          <a:p>
            <a:r>
              <a:rPr lang="fr-FR" sz="1100" dirty="0">
                <a:latin typeface="Arial Narrow" panose="020B0606020202030204" pitchFamily="34" charset="0"/>
              </a:rPr>
              <a:t>Type Stand </a:t>
            </a:r>
            <a:r>
              <a:rPr lang="pt-PT" sz="1100" dirty="0" smtClean="0">
                <a:latin typeface="Arial Narrow" pitchFamily="34" charset="0"/>
              </a:rPr>
              <a:t>:</a:t>
            </a:r>
            <a:r>
              <a:rPr lang="pt-PT" sz="1100" dirty="0" smtClean="0">
                <a:solidFill>
                  <a:schemeClr val="bg2">
                    <a:lumMod val="50000"/>
                  </a:schemeClr>
                </a:solidFill>
                <a:latin typeface="Arial Narrow" pitchFamily="34" charset="0"/>
              </a:rPr>
              <a:t>                                      </a:t>
            </a:r>
            <a:r>
              <a:rPr lang="pt-PT" sz="1100" i="1" dirty="0" smtClean="0">
                <a:latin typeface="Arial Narrow" pitchFamily="34" charset="0"/>
              </a:rPr>
              <a:t>4m</a:t>
            </a:r>
            <a:r>
              <a:rPr lang="pt-PT" sz="1100" i="1" baseline="30000" dirty="0" smtClean="0">
                <a:latin typeface="Arial Narrow" pitchFamily="34" charset="0"/>
              </a:rPr>
              <a:t>2</a:t>
            </a:r>
            <a:r>
              <a:rPr lang="pt-PT" sz="1100" dirty="0" smtClean="0">
                <a:latin typeface="Arial Narrow" pitchFamily="34" charset="0"/>
              </a:rPr>
              <a:t>                    </a:t>
            </a:r>
            <a:r>
              <a:rPr lang="pt-PT" sz="1100" i="1" dirty="0" smtClean="0">
                <a:latin typeface="Arial Narrow" pitchFamily="34" charset="0"/>
              </a:rPr>
              <a:t>8m</a:t>
            </a:r>
            <a:r>
              <a:rPr lang="pt-PT" sz="1100" i="1" baseline="30000" dirty="0" smtClean="0">
                <a:latin typeface="Arial Narrow" pitchFamily="34" charset="0"/>
              </a:rPr>
              <a:t>2</a:t>
            </a:r>
            <a:r>
              <a:rPr lang="pt-PT" sz="1100" dirty="0" smtClean="0">
                <a:latin typeface="Arial Narrow" pitchFamily="34" charset="0"/>
              </a:rPr>
              <a:t>            </a:t>
            </a:r>
            <a:r>
              <a:rPr lang="pt-PT" sz="1100" i="1" dirty="0" smtClean="0">
                <a:latin typeface="Arial Narrow" pitchFamily="34" charset="0"/>
              </a:rPr>
              <a:t>         12m</a:t>
            </a:r>
            <a:r>
              <a:rPr lang="pt-PT" sz="1100" i="1" baseline="30000" dirty="0" smtClean="0">
                <a:latin typeface="Arial Narrow" pitchFamily="34" charset="0"/>
              </a:rPr>
              <a:t>2</a:t>
            </a:r>
            <a:r>
              <a:rPr lang="pt-PT" sz="1100" dirty="0" smtClean="0">
                <a:latin typeface="Arial Narrow" pitchFamily="34" charset="0"/>
              </a:rPr>
              <a:t>                </a:t>
            </a:r>
            <a:r>
              <a:rPr lang="pt-PT" sz="1100" i="1" dirty="0" smtClean="0">
                <a:latin typeface="Arial Narrow" pitchFamily="34" charset="0"/>
              </a:rPr>
              <a:t>6m</a:t>
            </a:r>
            <a:r>
              <a:rPr lang="pt-PT" sz="1100" i="1" baseline="30000" dirty="0" smtClean="0">
                <a:latin typeface="Arial Narrow" pitchFamily="34" charset="0"/>
              </a:rPr>
              <a:t>2</a:t>
            </a:r>
            <a:r>
              <a:rPr lang="pt-PT" sz="1100" dirty="0" smtClean="0">
                <a:latin typeface="Arial Narrow" pitchFamily="34" charset="0"/>
              </a:rPr>
              <a:t>                  </a:t>
            </a:r>
            <a:r>
              <a:rPr lang="pt-PT" sz="1100" i="1" dirty="0" smtClean="0">
                <a:latin typeface="Arial Narrow" pitchFamily="34" charset="0"/>
              </a:rPr>
              <a:t>20m</a:t>
            </a:r>
            <a:r>
              <a:rPr lang="pt-PT" sz="1100" i="1" baseline="30000" dirty="0" smtClean="0">
                <a:latin typeface="Arial Narrow" pitchFamily="34" charset="0"/>
              </a:rPr>
              <a:t>2</a:t>
            </a:r>
            <a:r>
              <a:rPr lang="pt-PT" sz="1100" dirty="0" smtClean="0">
                <a:latin typeface="Arial Narrow" pitchFamily="34" charset="0"/>
              </a:rPr>
              <a:t>                   </a:t>
            </a:r>
            <a:r>
              <a:rPr lang="pt-PT" sz="1100" i="1" dirty="0" smtClean="0">
                <a:latin typeface="Arial Narrow" pitchFamily="34" charset="0"/>
              </a:rPr>
              <a:t>24m</a:t>
            </a:r>
            <a:r>
              <a:rPr lang="pt-PT" sz="1100" i="1" baseline="30000" dirty="0" smtClean="0">
                <a:latin typeface="Arial Narrow" pitchFamily="34" charset="0"/>
              </a:rPr>
              <a:t>2</a:t>
            </a:r>
            <a:r>
              <a:rPr lang="pt-PT" sz="1100" dirty="0" smtClean="0">
                <a:solidFill>
                  <a:schemeClr val="bg2">
                    <a:lumMod val="50000"/>
                  </a:schemeClr>
                </a:solidFill>
                <a:latin typeface="Arial Narrow" pitchFamily="34" charset="0"/>
              </a:rPr>
              <a:t>        </a:t>
            </a:r>
            <a:endParaRPr lang="pt-PT" sz="1100" dirty="0">
              <a:solidFill>
                <a:schemeClr val="bg2">
                  <a:lumMod val="50000"/>
                </a:schemeClr>
              </a:solidFill>
              <a:latin typeface="Arial Narrow" pitchFamily="34" charset="0"/>
            </a:endParaRPr>
          </a:p>
          <a:p>
            <a:r>
              <a:rPr lang="pt-PT" sz="1100" dirty="0">
                <a:latin typeface="Arial Narrow" pitchFamily="34" charset="0"/>
              </a:rPr>
              <a:t>Frais de participation</a:t>
            </a:r>
            <a:r>
              <a:rPr lang="pt-PT" sz="1100" dirty="0" smtClean="0">
                <a:latin typeface="Arial Narrow" pitchFamily="34" charset="0"/>
              </a:rPr>
              <a:t>:</a:t>
            </a:r>
            <a:r>
              <a:rPr lang="en-US" altLang="pt-PT" sz="1100" b="1" dirty="0" smtClean="0">
                <a:solidFill>
                  <a:srgbClr val="FF0000"/>
                </a:solidFill>
                <a:latin typeface="Arial Narrow" pitchFamily="34" charset="0"/>
              </a:rPr>
              <a:t>**</a:t>
            </a:r>
            <a:r>
              <a:rPr lang="pt-PT" sz="1100" dirty="0" smtClean="0">
                <a:latin typeface="Arial Narrow" pitchFamily="34" charset="0"/>
              </a:rPr>
              <a:t>             </a:t>
            </a:r>
            <a:r>
              <a:rPr lang="pt-PT" sz="1100" i="1" dirty="0" smtClean="0">
                <a:latin typeface="Arial Narrow" pitchFamily="34" charset="0"/>
              </a:rPr>
              <a:t>€ </a:t>
            </a:r>
            <a:r>
              <a:rPr lang="pt-PT" sz="1100" i="1" dirty="0">
                <a:latin typeface="Arial Narrow" pitchFamily="34" charset="0"/>
              </a:rPr>
              <a:t>_____.___ </a:t>
            </a:r>
            <a:r>
              <a:rPr lang="pt-PT" sz="1100" i="1" dirty="0" smtClean="0">
                <a:latin typeface="Arial Narrow" pitchFamily="34" charset="0"/>
              </a:rPr>
              <a:t>      € </a:t>
            </a:r>
            <a:r>
              <a:rPr lang="pt-PT" sz="1100" i="1" dirty="0">
                <a:latin typeface="Arial Narrow" pitchFamily="34" charset="0"/>
              </a:rPr>
              <a:t>_____.___ </a:t>
            </a:r>
            <a:r>
              <a:rPr lang="pt-PT" sz="1100" i="1" dirty="0" smtClean="0">
                <a:latin typeface="Arial Narrow" pitchFamily="34" charset="0"/>
              </a:rPr>
              <a:t>      € </a:t>
            </a:r>
            <a:r>
              <a:rPr lang="pt-PT" sz="1100" i="1" dirty="0">
                <a:latin typeface="Arial Narrow" pitchFamily="34" charset="0"/>
              </a:rPr>
              <a:t>_____.___</a:t>
            </a:r>
            <a:r>
              <a:rPr lang="pt-PT" sz="1100" dirty="0" smtClean="0">
                <a:latin typeface="Arial Narrow" pitchFamily="34" charset="0"/>
              </a:rPr>
              <a:t>    </a:t>
            </a:r>
            <a:r>
              <a:rPr lang="pt-PT" sz="1100" i="1" dirty="0" smtClean="0">
                <a:latin typeface="Arial Narrow" pitchFamily="34" charset="0"/>
              </a:rPr>
              <a:t>€ </a:t>
            </a:r>
            <a:r>
              <a:rPr lang="pt-PT" sz="1100" i="1" dirty="0">
                <a:latin typeface="Arial Narrow" pitchFamily="34" charset="0"/>
              </a:rPr>
              <a:t>_____.___ </a:t>
            </a:r>
            <a:r>
              <a:rPr lang="pt-PT" sz="1100" i="1" dirty="0" smtClean="0">
                <a:latin typeface="Arial Narrow" pitchFamily="34" charset="0"/>
              </a:rPr>
              <a:t>    € </a:t>
            </a:r>
            <a:r>
              <a:rPr lang="pt-PT" sz="1100" i="1" dirty="0">
                <a:latin typeface="Arial Narrow" pitchFamily="34" charset="0"/>
              </a:rPr>
              <a:t>_____.___ </a:t>
            </a:r>
            <a:r>
              <a:rPr lang="pt-PT" sz="1100" i="1" dirty="0" smtClean="0">
                <a:latin typeface="Arial Narrow" pitchFamily="34" charset="0"/>
              </a:rPr>
              <a:t>      € </a:t>
            </a:r>
            <a:r>
              <a:rPr lang="pt-PT" sz="1100" i="1" dirty="0">
                <a:latin typeface="Arial Narrow" pitchFamily="34" charset="0"/>
              </a:rPr>
              <a:t>_____.___</a:t>
            </a:r>
          </a:p>
        </p:txBody>
      </p:sp>
      <p:sp>
        <p:nvSpPr>
          <p:cNvPr id="25" name="Rectangle 24"/>
          <p:cNvSpPr/>
          <p:nvPr/>
        </p:nvSpPr>
        <p:spPr>
          <a:xfrm>
            <a:off x="1795470" y="3454098"/>
            <a:ext cx="216024" cy="160566"/>
          </a:xfrm>
          <a:prstGeom prst="rect">
            <a:avLst/>
          </a:prstGeom>
          <a:noFill/>
          <a:ln w="9525">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6" name="Rectangle 25"/>
          <p:cNvSpPr/>
          <p:nvPr/>
        </p:nvSpPr>
        <p:spPr>
          <a:xfrm>
            <a:off x="2636912" y="3448291"/>
            <a:ext cx="216024" cy="160566"/>
          </a:xfrm>
          <a:prstGeom prst="rect">
            <a:avLst/>
          </a:prstGeom>
          <a:noFill/>
          <a:ln w="9525">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7" name="Rectangle 26"/>
          <p:cNvSpPr/>
          <p:nvPr/>
        </p:nvSpPr>
        <p:spPr>
          <a:xfrm>
            <a:off x="3501008" y="3448291"/>
            <a:ext cx="216024" cy="160566"/>
          </a:xfrm>
          <a:prstGeom prst="rect">
            <a:avLst/>
          </a:prstGeom>
          <a:noFill/>
          <a:ln w="9525">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8" name="Rectangle 27"/>
          <p:cNvSpPr/>
          <p:nvPr/>
        </p:nvSpPr>
        <p:spPr>
          <a:xfrm>
            <a:off x="5904324" y="3456261"/>
            <a:ext cx="216024" cy="160566"/>
          </a:xfrm>
          <a:prstGeom prst="rect">
            <a:avLst/>
          </a:prstGeom>
          <a:noFill/>
          <a:ln w="9525">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9" name="Rectangle 28"/>
          <p:cNvSpPr/>
          <p:nvPr/>
        </p:nvSpPr>
        <p:spPr>
          <a:xfrm>
            <a:off x="4277856" y="3460518"/>
            <a:ext cx="216024" cy="160566"/>
          </a:xfrm>
          <a:prstGeom prst="rect">
            <a:avLst/>
          </a:prstGeom>
          <a:noFill/>
          <a:ln w="9525">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0" name="Rectangle 29"/>
          <p:cNvSpPr/>
          <p:nvPr/>
        </p:nvSpPr>
        <p:spPr>
          <a:xfrm>
            <a:off x="5052040" y="3443520"/>
            <a:ext cx="216024" cy="160566"/>
          </a:xfrm>
          <a:prstGeom prst="rect">
            <a:avLst/>
          </a:prstGeom>
          <a:noFill/>
          <a:ln w="9525">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02" name="Picture 101"/>
          <p:cNvPicPr/>
          <p:nvPr/>
        </p:nvPicPr>
        <p:blipFill>
          <a:blip r:embed="rId2" cstate="print">
            <a:extLst>
              <a:ext uri="{28A0092B-C50C-407E-A947-70E740481C1C}">
                <a14:useLocalDpi xmlns:a14="http://schemas.microsoft.com/office/drawing/2010/main" val="0"/>
              </a:ext>
            </a:extLst>
          </a:blip>
          <a:stretch>
            <a:fillRect/>
          </a:stretch>
        </p:blipFill>
        <p:spPr>
          <a:xfrm rot="16200000">
            <a:off x="-363545" y="8432666"/>
            <a:ext cx="1071413" cy="327159"/>
          </a:xfrm>
          <a:prstGeom prst="rect">
            <a:avLst/>
          </a:prstGeom>
        </p:spPr>
      </p:pic>
      <p:sp>
        <p:nvSpPr>
          <p:cNvPr id="60" name="TextBox 59"/>
          <p:cNvSpPr txBox="1"/>
          <p:nvPr/>
        </p:nvSpPr>
        <p:spPr>
          <a:xfrm>
            <a:off x="62210" y="6267040"/>
            <a:ext cx="2428801" cy="1541448"/>
          </a:xfrm>
          <a:prstGeom prst="rect">
            <a:avLst/>
          </a:prstGeom>
          <a:noFill/>
        </p:spPr>
        <p:txBody>
          <a:bodyPr wrap="square" rtlCol="0">
            <a:spAutoFit/>
          </a:bodyPr>
          <a:lstStyle/>
          <a:p>
            <a:pPr>
              <a:lnSpc>
                <a:spcPts val="1200"/>
              </a:lnSpc>
            </a:pPr>
            <a:r>
              <a:rPr lang="pt-PT" sz="1000" b="1" dirty="0">
                <a:latin typeface="Felix Titling" panose="04060505060202020A04" pitchFamily="82" charset="0"/>
              </a:rPr>
              <a:t>Compte bancaire en </a:t>
            </a:r>
            <a:r>
              <a:rPr lang="pt-PT" sz="1000" b="1" i="1" dirty="0">
                <a:latin typeface="Arial Narrow" panose="020B0606020202030204" pitchFamily="34" charset="0"/>
              </a:rPr>
              <a:t>CVE </a:t>
            </a:r>
            <a:endParaRPr lang="pt-PT" sz="1000" i="1" dirty="0">
              <a:latin typeface="Arial Narrow" panose="020B0606020202030204" pitchFamily="34" charset="0"/>
            </a:endParaRPr>
          </a:p>
          <a:p>
            <a:pPr>
              <a:lnSpc>
                <a:spcPts val="1100"/>
              </a:lnSpc>
            </a:pPr>
            <a:r>
              <a:rPr lang="pt-PT" sz="1000" dirty="0" smtClean="0">
                <a:latin typeface="Arial Narrow" panose="020B0606020202030204" pitchFamily="34" charset="0"/>
              </a:rPr>
              <a:t>Nom </a:t>
            </a:r>
            <a:r>
              <a:rPr lang="pt-PT" sz="1000" dirty="0">
                <a:latin typeface="Arial Narrow" panose="020B0606020202030204" pitchFamily="34" charset="0"/>
              </a:rPr>
              <a:t>de l'événement : </a:t>
            </a:r>
            <a:r>
              <a:rPr lang="fr-FR" sz="1000" dirty="0">
                <a:latin typeface="Arial Narrow" panose="020B0606020202030204" pitchFamily="34" charset="0"/>
              </a:rPr>
              <a:t>Saveurs </a:t>
            </a:r>
            <a:r>
              <a:rPr lang="fr-FR" sz="1000" dirty="0" smtClean="0">
                <a:latin typeface="Arial Narrow" panose="020B0606020202030204" pitchFamily="34" charset="0"/>
              </a:rPr>
              <a:t>du</a:t>
            </a:r>
            <a:r>
              <a:rPr lang="pt-PT" sz="1000" dirty="0" smtClean="0">
                <a:latin typeface="Arial Narrow" panose="020B0606020202030204" pitchFamily="34" charset="0"/>
              </a:rPr>
              <a:t> Cabo Verde</a:t>
            </a:r>
            <a:endParaRPr lang="pt-PT" sz="1000" dirty="0">
              <a:latin typeface="Arial Narrow" panose="020B0606020202030204" pitchFamily="34" charset="0"/>
            </a:endParaRPr>
          </a:p>
          <a:p>
            <a:pPr>
              <a:lnSpc>
                <a:spcPts val="1100"/>
              </a:lnSpc>
            </a:pPr>
            <a:r>
              <a:rPr lang="pt-PT" sz="1000" dirty="0">
                <a:latin typeface="Arial Narrow" panose="020B0606020202030204" pitchFamily="34" charset="0"/>
              </a:rPr>
              <a:t>Website de la </a:t>
            </a:r>
            <a:r>
              <a:rPr lang="pt-PT" sz="1000" dirty="0" smtClean="0">
                <a:latin typeface="Arial Narrow" panose="020B0606020202030204" pitchFamily="34" charset="0"/>
              </a:rPr>
              <a:t>banque: </a:t>
            </a:r>
            <a:r>
              <a:rPr lang="pt-PT" sz="1000" i="1" dirty="0">
                <a:latin typeface="Arial Narrow" panose="020B0606020202030204" pitchFamily="34" charset="0"/>
              </a:rPr>
              <a:t>www.bancobai.cv </a:t>
            </a:r>
            <a:endParaRPr lang="pt-PT" sz="1000" i="1" dirty="0" smtClean="0">
              <a:latin typeface="Arial Narrow" panose="020B0606020202030204" pitchFamily="34" charset="0"/>
            </a:endParaRPr>
          </a:p>
          <a:p>
            <a:pPr>
              <a:lnSpc>
                <a:spcPts val="1100"/>
              </a:lnSpc>
            </a:pPr>
            <a:r>
              <a:rPr lang="pt-PT" sz="1000" dirty="0">
                <a:latin typeface="Arial Narrow" panose="020B0606020202030204" pitchFamily="34" charset="0"/>
              </a:rPr>
              <a:t>Adresse de la banque : </a:t>
            </a:r>
            <a:r>
              <a:rPr lang="pt-PT" sz="1000" dirty="0" smtClean="0">
                <a:latin typeface="Arial Narrow" panose="020B0606020202030204" pitchFamily="34" charset="0"/>
              </a:rPr>
              <a:t>Cidade da Praia</a:t>
            </a:r>
          </a:p>
          <a:p>
            <a:pPr>
              <a:lnSpc>
                <a:spcPts val="1100"/>
              </a:lnSpc>
            </a:pPr>
            <a:r>
              <a:rPr lang="pt-PT" sz="1000" dirty="0">
                <a:latin typeface="Arial Narrow" panose="020B0606020202030204" pitchFamily="34" charset="0"/>
              </a:rPr>
              <a:t>Pays</a:t>
            </a:r>
            <a:r>
              <a:rPr lang="pt-PT" sz="1000" i="1" dirty="0" smtClean="0">
                <a:latin typeface="Arial Narrow" panose="020B0606020202030204" pitchFamily="34" charset="0"/>
              </a:rPr>
              <a:t> </a:t>
            </a:r>
            <a:r>
              <a:rPr lang="pt-PT" sz="1000" dirty="0" smtClean="0">
                <a:latin typeface="Arial Narrow" panose="020B0606020202030204" pitchFamily="34" charset="0"/>
              </a:rPr>
              <a:t>: Cabo Verde</a:t>
            </a:r>
          </a:p>
          <a:p>
            <a:pPr>
              <a:lnSpc>
                <a:spcPts val="1100"/>
              </a:lnSpc>
            </a:pPr>
            <a:r>
              <a:rPr lang="pt-PT" sz="1000" dirty="0">
                <a:latin typeface="Arial Narrow" panose="020B0606020202030204" pitchFamily="34" charset="0"/>
              </a:rPr>
              <a:t>Numéro de compte : 1001 0001 5496 </a:t>
            </a:r>
            <a:r>
              <a:rPr lang="pt-PT" sz="1000" dirty="0" smtClean="0">
                <a:latin typeface="Arial Narrow" panose="020B0606020202030204" pitchFamily="34" charset="0"/>
              </a:rPr>
              <a:t>007</a:t>
            </a:r>
          </a:p>
          <a:p>
            <a:pPr>
              <a:lnSpc>
                <a:spcPts val="1100"/>
              </a:lnSpc>
            </a:pPr>
            <a:r>
              <a:rPr lang="pt-PT" sz="1000" dirty="0">
                <a:latin typeface="Arial Narrow" panose="020B0606020202030204" pitchFamily="34" charset="0"/>
              </a:rPr>
              <a:t>Monnaie : </a:t>
            </a:r>
            <a:r>
              <a:rPr lang="pt-PT" sz="1000" dirty="0" smtClean="0">
                <a:latin typeface="Arial Narrow" panose="020B0606020202030204" pitchFamily="34" charset="0"/>
              </a:rPr>
              <a:t>CVE</a:t>
            </a:r>
          </a:p>
          <a:p>
            <a:r>
              <a:rPr lang="pt-PT" sz="1000" i="1" dirty="0" smtClean="0">
                <a:latin typeface="Arial Narrow" panose="020B0606020202030204" pitchFamily="34" charset="0"/>
              </a:rPr>
              <a:t>NIB</a:t>
            </a:r>
            <a:r>
              <a:rPr lang="pt-PT" sz="1000" dirty="0" smtClean="0">
                <a:latin typeface="Arial Narrow" panose="020B0606020202030204" pitchFamily="34" charset="0"/>
              </a:rPr>
              <a:t>: </a:t>
            </a:r>
            <a:r>
              <a:rPr lang="pt-PT" sz="1000" dirty="0">
                <a:latin typeface="Arial Narrow" panose="020B0606020202030204" pitchFamily="34" charset="0"/>
              </a:rPr>
              <a:t>0008 1001 0001 5496 0071 3</a:t>
            </a:r>
          </a:p>
          <a:p>
            <a:r>
              <a:rPr lang="pt-PT" sz="1000" i="1" dirty="0" smtClean="0">
                <a:latin typeface="Arial Narrow" panose="020B0606020202030204" pitchFamily="34" charset="0"/>
              </a:rPr>
              <a:t>IBAN: </a:t>
            </a:r>
            <a:r>
              <a:rPr lang="pt-PT" sz="1000" dirty="0">
                <a:latin typeface="Arial Narrow" panose="020B0606020202030204" pitchFamily="34" charset="0"/>
              </a:rPr>
              <a:t>CV64 0008 1001 0001 5496 0071 3</a:t>
            </a:r>
          </a:p>
          <a:p>
            <a:pPr>
              <a:lnSpc>
                <a:spcPts val="1100"/>
              </a:lnSpc>
            </a:pPr>
            <a:r>
              <a:rPr lang="pt-PT" sz="1000" i="1" dirty="0" smtClean="0">
                <a:latin typeface="Arial Narrow" panose="020B0606020202030204" pitchFamily="34" charset="0"/>
              </a:rPr>
              <a:t>SWIFT: BAIPCVCV</a:t>
            </a:r>
            <a:endParaRPr lang="pt-PT" sz="1000" dirty="0" smtClean="0">
              <a:latin typeface="Arial Narrow" panose="020B0606020202030204" pitchFamily="34" charset="0"/>
            </a:endParaRPr>
          </a:p>
        </p:txBody>
      </p:sp>
      <p:sp>
        <p:nvSpPr>
          <p:cNvPr id="61" name="TextBox 60"/>
          <p:cNvSpPr txBox="1"/>
          <p:nvPr/>
        </p:nvSpPr>
        <p:spPr>
          <a:xfrm>
            <a:off x="2310778" y="6267040"/>
            <a:ext cx="2391712" cy="1528624"/>
          </a:xfrm>
          <a:prstGeom prst="rect">
            <a:avLst/>
          </a:prstGeom>
          <a:noFill/>
        </p:spPr>
        <p:txBody>
          <a:bodyPr wrap="square" rtlCol="0">
            <a:spAutoFit/>
          </a:bodyPr>
          <a:lstStyle/>
          <a:p>
            <a:pPr>
              <a:lnSpc>
                <a:spcPts val="1100"/>
              </a:lnSpc>
            </a:pPr>
            <a:r>
              <a:rPr lang="pt-PT" sz="1000" b="1" dirty="0">
                <a:latin typeface="Felix Titling" panose="04060505060202020A04" pitchFamily="82" charset="0"/>
              </a:rPr>
              <a:t>Compte bancaire en </a:t>
            </a:r>
            <a:r>
              <a:rPr lang="pt-PT" sz="1000" b="1" i="1" dirty="0" smtClean="0">
                <a:latin typeface="Arial Narrow" panose="020B0606020202030204" pitchFamily="34" charset="0"/>
              </a:rPr>
              <a:t>EUR:</a:t>
            </a:r>
          </a:p>
          <a:p>
            <a:pPr>
              <a:lnSpc>
                <a:spcPts val="1100"/>
              </a:lnSpc>
            </a:pPr>
            <a:r>
              <a:rPr lang="pt-PT" sz="1000" dirty="0">
                <a:latin typeface="Arial Narrow" panose="020B0606020202030204" pitchFamily="34" charset="0"/>
              </a:rPr>
              <a:t>Nom de l'événement : Sabores de Cabo </a:t>
            </a:r>
            <a:r>
              <a:rPr lang="pt-PT" sz="1000" dirty="0" smtClean="0">
                <a:latin typeface="Arial Narrow" panose="020B0606020202030204" pitchFamily="34" charset="0"/>
              </a:rPr>
              <a:t>Verde</a:t>
            </a:r>
          </a:p>
          <a:p>
            <a:pPr>
              <a:lnSpc>
                <a:spcPts val="1100"/>
              </a:lnSpc>
            </a:pPr>
            <a:r>
              <a:rPr lang="pt-PT" sz="1000" dirty="0">
                <a:latin typeface="Arial Narrow" panose="020B0606020202030204" pitchFamily="34" charset="0"/>
              </a:rPr>
              <a:t>Website de la banque : </a:t>
            </a:r>
            <a:r>
              <a:rPr lang="pt-PT" sz="1000" i="1" dirty="0">
                <a:latin typeface="Arial Narrow" panose="020B0606020202030204" pitchFamily="34" charset="0"/>
              </a:rPr>
              <a:t>www.bancobai.cv </a:t>
            </a:r>
            <a:endParaRPr lang="pt-PT" sz="1000" i="1" dirty="0" smtClean="0">
              <a:latin typeface="Arial Narrow" panose="020B0606020202030204" pitchFamily="34" charset="0"/>
            </a:endParaRPr>
          </a:p>
          <a:p>
            <a:pPr>
              <a:lnSpc>
                <a:spcPts val="1100"/>
              </a:lnSpc>
            </a:pPr>
            <a:r>
              <a:rPr lang="pt-PT" sz="1000" dirty="0">
                <a:latin typeface="Arial Narrow" panose="020B0606020202030204" pitchFamily="34" charset="0"/>
              </a:rPr>
              <a:t>Adresse de la banque : Cidade da Praia </a:t>
            </a:r>
            <a:endParaRPr lang="pt-PT" sz="1000" dirty="0" smtClean="0">
              <a:latin typeface="Arial Narrow" panose="020B0606020202030204" pitchFamily="34" charset="0"/>
            </a:endParaRPr>
          </a:p>
          <a:p>
            <a:pPr>
              <a:lnSpc>
                <a:spcPts val="1100"/>
              </a:lnSpc>
            </a:pPr>
            <a:r>
              <a:rPr lang="pt-PT" sz="1000" dirty="0">
                <a:latin typeface="Arial Narrow" panose="020B0606020202030204" pitchFamily="34" charset="0"/>
              </a:rPr>
              <a:t>Pays</a:t>
            </a:r>
            <a:r>
              <a:rPr lang="pt-PT" sz="1000" i="1" dirty="0" smtClean="0">
                <a:latin typeface="Arial Narrow" panose="020B0606020202030204" pitchFamily="34" charset="0"/>
              </a:rPr>
              <a:t> </a:t>
            </a:r>
            <a:r>
              <a:rPr lang="pt-PT" sz="1000" dirty="0" smtClean="0">
                <a:latin typeface="Arial Narrow" panose="020B0606020202030204" pitchFamily="34" charset="0"/>
              </a:rPr>
              <a:t>: Cabo Verde</a:t>
            </a:r>
          </a:p>
          <a:p>
            <a:pPr>
              <a:lnSpc>
                <a:spcPts val="1100"/>
              </a:lnSpc>
            </a:pPr>
            <a:r>
              <a:rPr lang="pt-PT" sz="1000" dirty="0">
                <a:latin typeface="Arial Narrow" panose="020B0606020202030204" pitchFamily="34" charset="0"/>
              </a:rPr>
              <a:t>Numéro de compte : 1001 0001 5496 </a:t>
            </a:r>
            <a:r>
              <a:rPr lang="pt-PT" sz="1000" dirty="0" smtClean="0">
                <a:latin typeface="Arial Narrow" panose="020B0606020202030204" pitchFamily="34" charset="0"/>
              </a:rPr>
              <a:t>010</a:t>
            </a:r>
          </a:p>
          <a:p>
            <a:pPr>
              <a:lnSpc>
                <a:spcPts val="1100"/>
              </a:lnSpc>
            </a:pPr>
            <a:r>
              <a:rPr lang="pt-PT" sz="1000" dirty="0">
                <a:latin typeface="Arial Narrow" panose="020B0606020202030204" pitchFamily="34" charset="0"/>
              </a:rPr>
              <a:t>Monnaie</a:t>
            </a:r>
            <a:r>
              <a:rPr lang="pt-PT" sz="1000" i="1" dirty="0" smtClean="0">
                <a:latin typeface="Arial Narrow" panose="020B0606020202030204" pitchFamily="34" charset="0"/>
              </a:rPr>
              <a:t> </a:t>
            </a:r>
            <a:r>
              <a:rPr lang="pt-PT" sz="1000" dirty="0" smtClean="0">
                <a:latin typeface="Arial Narrow" panose="020B0606020202030204" pitchFamily="34" charset="0"/>
              </a:rPr>
              <a:t>: </a:t>
            </a:r>
            <a:r>
              <a:rPr lang="pt-PT" sz="1000" i="1" dirty="0" smtClean="0">
                <a:latin typeface="Arial Narrow" panose="020B0606020202030204" pitchFamily="34" charset="0"/>
              </a:rPr>
              <a:t>EUR</a:t>
            </a:r>
          </a:p>
          <a:p>
            <a:r>
              <a:rPr lang="pt-PT" sz="1000" i="1" dirty="0" smtClean="0">
                <a:latin typeface="Arial Narrow" panose="020B0606020202030204" pitchFamily="34" charset="0"/>
              </a:rPr>
              <a:t>NIB</a:t>
            </a:r>
            <a:r>
              <a:rPr lang="pt-PT" sz="1000" dirty="0" smtClean="0">
                <a:latin typeface="Arial Narrow" panose="020B0606020202030204" pitchFamily="34" charset="0"/>
              </a:rPr>
              <a:t>: </a:t>
            </a:r>
            <a:r>
              <a:rPr lang="pt-PT" sz="1000" dirty="0">
                <a:latin typeface="Arial Narrow" panose="020B0606020202030204" pitchFamily="34" charset="0"/>
              </a:rPr>
              <a:t>0008 1001 0001 5496 0100 4</a:t>
            </a:r>
          </a:p>
          <a:p>
            <a:r>
              <a:rPr lang="pt-PT" sz="1000" i="1" dirty="0" smtClean="0">
                <a:latin typeface="Arial Narrow" panose="020B0606020202030204" pitchFamily="34" charset="0"/>
              </a:rPr>
              <a:t>IBAN: </a:t>
            </a:r>
            <a:r>
              <a:rPr lang="pt-PT" sz="1000" dirty="0">
                <a:latin typeface="Arial Narrow" panose="020B0606020202030204" pitchFamily="34" charset="0"/>
              </a:rPr>
              <a:t>CV64 0008 1001 0001 5496 0100 4</a:t>
            </a:r>
          </a:p>
          <a:p>
            <a:pPr>
              <a:lnSpc>
                <a:spcPts val="1100"/>
              </a:lnSpc>
            </a:pPr>
            <a:r>
              <a:rPr lang="pt-PT" sz="1000" i="1" dirty="0" smtClean="0">
                <a:latin typeface="Arial Narrow" panose="020B0606020202030204" pitchFamily="34" charset="0"/>
              </a:rPr>
              <a:t>SWIFT: BAIPCVCV</a:t>
            </a:r>
            <a:endParaRPr lang="pt-PT" sz="1000" dirty="0" smtClean="0">
              <a:latin typeface="Arial Narrow" panose="020B0606020202030204" pitchFamily="34" charset="0"/>
            </a:endParaRPr>
          </a:p>
        </p:txBody>
      </p:sp>
      <p:sp>
        <p:nvSpPr>
          <p:cNvPr id="62" name="TextBox 61"/>
          <p:cNvSpPr txBox="1"/>
          <p:nvPr/>
        </p:nvSpPr>
        <p:spPr>
          <a:xfrm>
            <a:off x="4520782" y="6265520"/>
            <a:ext cx="2359734" cy="1559401"/>
          </a:xfrm>
          <a:prstGeom prst="rect">
            <a:avLst/>
          </a:prstGeom>
          <a:noFill/>
        </p:spPr>
        <p:txBody>
          <a:bodyPr wrap="square" rtlCol="0">
            <a:spAutoFit/>
          </a:bodyPr>
          <a:lstStyle/>
          <a:p>
            <a:pPr>
              <a:lnSpc>
                <a:spcPts val="1100"/>
              </a:lnSpc>
            </a:pPr>
            <a:r>
              <a:rPr lang="pt-PT" sz="1000" b="1" dirty="0">
                <a:latin typeface="Felix Titling" panose="04060505060202020A04" pitchFamily="82" charset="0"/>
              </a:rPr>
              <a:t>Compte bancaire en </a:t>
            </a:r>
            <a:r>
              <a:rPr lang="pt-PT" sz="1000" b="1" i="1" dirty="0" smtClean="0">
                <a:latin typeface="Arial Narrow" panose="020B0606020202030204" pitchFamily="34" charset="0"/>
              </a:rPr>
              <a:t>USD </a:t>
            </a:r>
          </a:p>
          <a:p>
            <a:pPr>
              <a:lnSpc>
                <a:spcPts val="1100"/>
              </a:lnSpc>
            </a:pPr>
            <a:r>
              <a:rPr lang="pt-PT" sz="1000" dirty="0">
                <a:latin typeface="Arial Narrow" panose="020B0606020202030204" pitchFamily="34" charset="0"/>
              </a:rPr>
              <a:t>Nom de l'événement : Sabores de Cabo Verde</a:t>
            </a:r>
          </a:p>
          <a:p>
            <a:pPr>
              <a:lnSpc>
                <a:spcPts val="1100"/>
              </a:lnSpc>
            </a:pPr>
            <a:r>
              <a:rPr lang="pt-PT" sz="1000" dirty="0">
                <a:latin typeface="Arial Narrow" panose="020B0606020202030204" pitchFamily="34" charset="0"/>
              </a:rPr>
              <a:t>Website de la banque : </a:t>
            </a:r>
            <a:r>
              <a:rPr lang="pt-PT" sz="1000" i="1" dirty="0">
                <a:latin typeface="Arial Narrow" panose="020B0606020202030204" pitchFamily="34" charset="0"/>
              </a:rPr>
              <a:t>www.bancobai.cv </a:t>
            </a:r>
            <a:endParaRPr lang="pt-PT" sz="1000" i="1" dirty="0" smtClean="0">
              <a:latin typeface="Arial Narrow" panose="020B0606020202030204" pitchFamily="34" charset="0"/>
            </a:endParaRPr>
          </a:p>
          <a:p>
            <a:pPr>
              <a:lnSpc>
                <a:spcPts val="1100"/>
              </a:lnSpc>
            </a:pPr>
            <a:r>
              <a:rPr lang="pt-PT" sz="1000" dirty="0">
                <a:latin typeface="Arial Narrow" panose="020B0606020202030204" pitchFamily="34" charset="0"/>
              </a:rPr>
              <a:t>Adresse de la banque : Cidade da Praia</a:t>
            </a:r>
            <a:endParaRPr lang="pt-PT" sz="1000" dirty="0" smtClean="0">
              <a:latin typeface="Arial Narrow" panose="020B0606020202030204" pitchFamily="34" charset="0"/>
            </a:endParaRPr>
          </a:p>
          <a:p>
            <a:pPr>
              <a:lnSpc>
                <a:spcPts val="1100"/>
              </a:lnSpc>
            </a:pPr>
            <a:r>
              <a:rPr lang="pt-PT" sz="1000" dirty="0">
                <a:latin typeface="Arial Narrow" panose="020B0606020202030204" pitchFamily="34" charset="0"/>
              </a:rPr>
              <a:t>Pays</a:t>
            </a:r>
            <a:r>
              <a:rPr lang="pt-PT" sz="1000" i="1" dirty="0" smtClean="0">
                <a:latin typeface="Arial Narrow" panose="020B0606020202030204" pitchFamily="34" charset="0"/>
              </a:rPr>
              <a:t> </a:t>
            </a:r>
            <a:r>
              <a:rPr lang="pt-PT" sz="1000" dirty="0" smtClean="0">
                <a:latin typeface="Arial Narrow" panose="020B0606020202030204" pitchFamily="34" charset="0"/>
              </a:rPr>
              <a:t>: Cabo Verde</a:t>
            </a:r>
          </a:p>
          <a:p>
            <a:r>
              <a:rPr lang="pt-PT" sz="1000" dirty="0">
                <a:latin typeface="Arial Narrow" panose="020B0606020202030204" pitchFamily="34" charset="0"/>
              </a:rPr>
              <a:t>Numéro de compte : 1001 0001 5496 011</a:t>
            </a:r>
          </a:p>
          <a:p>
            <a:pPr>
              <a:lnSpc>
                <a:spcPts val="1100"/>
              </a:lnSpc>
            </a:pPr>
            <a:r>
              <a:rPr lang="pt-PT" sz="1000" dirty="0">
                <a:latin typeface="Arial Narrow" panose="020B0606020202030204" pitchFamily="34" charset="0"/>
              </a:rPr>
              <a:t>Monnaie</a:t>
            </a:r>
            <a:r>
              <a:rPr lang="pt-PT" sz="1000" b="1" i="1" dirty="0" smtClean="0">
                <a:latin typeface="Arial Narrow" panose="020B0606020202030204" pitchFamily="34" charset="0"/>
              </a:rPr>
              <a:t> </a:t>
            </a:r>
            <a:r>
              <a:rPr lang="pt-PT" sz="1000" i="1" dirty="0" smtClean="0">
                <a:latin typeface="Arial Narrow" panose="020B0606020202030204" pitchFamily="34" charset="0"/>
              </a:rPr>
              <a:t>: USD</a:t>
            </a:r>
          </a:p>
          <a:p>
            <a:r>
              <a:rPr lang="pt-PT" sz="1000" i="1" dirty="0" smtClean="0">
                <a:latin typeface="Arial Narrow" panose="020B0606020202030204" pitchFamily="34" charset="0"/>
              </a:rPr>
              <a:t>NIB</a:t>
            </a:r>
            <a:r>
              <a:rPr lang="pt-PT" sz="1000" dirty="0" smtClean="0">
                <a:latin typeface="Arial Narrow" panose="020B0606020202030204" pitchFamily="34" charset="0"/>
              </a:rPr>
              <a:t>: </a:t>
            </a:r>
            <a:r>
              <a:rPr lang="pt-PT" sz="1000" dirty="0">
                <a:latin typeface="Arial Narrow" panose="020B0606020202030204" pitchFamily="34" charset="0"/>
              </a:rPr>
              <a:t>0008 1001 0001 5496 0119 8</a:t>
            </a:r>
          </a:p>
          <a:p>
            <a:pPr>
              <a:lnSpc>
                <a:spcPts val="1100"/>
              </a:lnSpc>
            </a:pPr>
            <a:r>
              <a:rPr lang="pt-PT" sz="1000" i="1" dirty="0" smtClean="0">
                <a:latin typeface="Arial Narrow" panose="020B0606020202030204" pitchFamily="34" charset="0"/>
              </a:rPr>
              <a:t>IBAN: </a:t>
            </a:r>
            <a:r>
              <a:rPr lang="pt-PT" sz="1000" dirty="0">
                <a:latin typeface="Arial Narrow" panose="020B0606020202030204" pitchFamily="34" charset="0"/>
              </a:rPr>
              <a:t>CV64 0008 1001 0001 5496 0119 </a:t>
            </a:r>
            <a:r>
              <a:rPr lang="pt-PT" sz="1000" dirty="0" smtClean="0">
                <a:latin typeface="Arial Narrow" panose="020B0606020202030204" pitchFamily="34" charset="0"/>
              </a:rPr>
              <a:t>8 2 </a:t>
            </a:r>
          </a:p>
          <a:p>
            <a:pPr>
              <a:lnSpc>
                <a:spcPts val="1100"/>
              </a:lnSpc>
            </a:pPr>
            <a:r>
              <a:rPr lang="pt-PT" sz="1000" i="1" dirty="0" smtClean="0">
                <a:latin typeface="Arial Narrow" panose="020B0606020202030204" pitchFamily="34" charset="0"/>
              </a:rPr>
              <a:t>SWIFT: BAIPCVCV</a:t>
            </a:r>
            <a:endParaRPr lang="pt-PT" sz="1000" dirty="0" smtClean="0">
              <a:latin typeface="Arial Narrow" panose="020B0606020202030204" pitchFamily="34" charset="0"/>
            </a:endParaRPr>
          </a:p>
        </p:txBody>
      </p:sp>
      <p:sp>
        <p:nvSpPr>
          <p:cNvPr id="64" name="Rectangle 63"/>
          <p:cNvSpPr/>
          <p:nvPr/>
        </p:nvSpPr>
        <p:spPr>
          <a:xfrm>
            <a:off x="164113" y="570250"/>
            <a:ext cx="1372741" cy="344104"/>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PT" sz="1050" b="1" dirty="0" smtClean="0">
                <a:solidFill>
                  <a:srgbClr val="FFFF00"/>
                </a:solidFill>
                <a:latin typeface="Arial Narrow" panose="020B0606020202030204" pitchFamily="34" charset="0"/>
              </a:rPr>
              <a:t>07 - 15</a:t>
            </a:r>
            <a:endParaRPr lang="pt-PT" sz="1050" b="1" dirty="0">
              <a:solidFill>
                <a:srgbClr val="FFFF00"/>
              </a:solidFill>
              <a:latin typeface="Arial Narrow" panose="020B0606020202030204" pitchFamily="34" charset="0"/>
            </a:endParaRPr>
          </a:p>
        </p:txBody>
      </p:sp>
      <p:sp>
        <p:nvSpPr>
          <p:cNvPr id="65" name="Rectangle 64"/>
          <p:cNvSpPr/>
          <p:nvPr/>
        </p:nvSpPr>
        <p:spPr>
          <a:xfrm>
            <a:off x="1577591" y="570250"/>
            <a:ext cx="490347" cy="344104"/>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r>
              <a:rPr lang="pt-PT" sz="1050" b="1" dirty="0" smtClean="0">
                <a:solidFill>
                  <a:srgbClr val="FFFF00"/>
                </a:solidFill>
                <a:latin typeface="Arial Narrow" panose="020B0606020202030204" pitchFamily="34" charset="0"/>
              </a:rPr>
              <a:t>JUL.</a:t>
            </a:r>
            <a:endParaRPr lang="pt-PT" sz="1050" b="1" dirty="0">
              <a:solidFill>
                <a:srgbClr val="FFFF00"/>
              </a:solidFill>
              <a:latin typeface="Arial Narrow" panose="020B0606020202030204" pitchFamily="34" charset="0"/>
            </a:endParaRPr>
          </a:p>
        </p:txBody>
      </p:sp>
      <p:sp>
        <p:nvSpPr>
          <p:cNvPr id="66" name="Rectangle 65"/>
          <p:cNvSpPr/>
          <p:nvPr/>
        </p:nvSpPr>
        <p:spPr>
          <a:xfrm>
            <a:off x="2103180" y="570250"/>
            <a:ext cx="1274138" cy="344104"/>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PT" sz="2000" dirty="0" smtClean="0">
                <a:latin typeface="Felix Titling" panose="04060505060202020A04" pitchFamily="82" charset="0"/>
              </a:rPr>
              <a:t>2023</a:t>
            </a:r>
            <a:endParaRPr lang="pt-PT" sz="2000" dirty="0">
              <a:latin typeface="Felix Titling" panose="04060505060202020A04" pitchFamily="82" charset="0"/>
            </a:endParaRPr>
          </a:p>
        </p:txBody>
      </p:sp>
      <p:graphicFrame>
        <p:nvGraphicFramePr>
          <p:cNvPr id="3" name="Table 2"/>
          <p:cNvGraphicFramePr>
            <a:graphicFrameLocks noGrp="1"/>
          </p:cNvGraphicFramePr>
          <p:nvPr>
            <p:extLst>
              <p:ext uri="{D42A27DB-BD31-4B8C-83A1-F6EECF244321}">
                <p14:modId xmlns:p14="http://schemas.microsoft.com/office/powerpoint/2010/main" val="1653099825"/>
              </p:ext>
            </p:extLst>
          </p:nvPr>
        </p:nvGraphicFramePr>
        <p:xfrm>
          <a:off x="438572" y="7861508"/>
          <a:ext cx="6110682" cy="259080"/>
        </p:xfrm>
        <a:graphic>
          <a:graphicData uri="http://schemas.openxmlformats.org/drawingml/2006/table">
            <a:tbl>
              <a:tblPr firstRow="1" bandRow="1">
                <a:tableStyleId>{5C22544A-7EE6-4342-B048-85BDC9FD1C3A}</a:tableStyleId>
              </a:tblPr>
              <a:tblGrid>
                <a:gridCol w="6110682"/>
              </a:tblGrid>
              <a:tr h="197690">
                <a:tc>
                  <a:txBody>
                    <a:bodyPr/>
                    <a:lstStyle/>
                    <a:p>
                      <a:pPr algn="ctr"/>
                      <a:r>
                        <a:rPr lang="fr-FR" sz="1100" b="0" i="1" dirty="0" smtClean="0">
                          <a:solidFill>
                            <a:srgbClr val="00B0F0"/>
                          </a:solidFill>
                          <a:latin typeface="Felix Titling" panose="04060505060202020A04" pitchFamily="82" charset="0"/>
                        </a:rPr>
                        <a:t>L'exposant doit choisir le nombre de jours où il veut participer</a:t>
                      </a:r>
                      <a:endParaRPr lang="pt-PT" sz="1100" b="0" i="1" dirty="0">
                        <a:solidFill>
                          <a:srgbClr val="00B0F0"/>
                        </a:solidFill>
                        <a:latin typeface="Felix Titling" panose="04060505060202020A04" pitchFamily="82" charset="0"/>
                      </a:endParaRPr>
                    </a:p>
                  </a:txBody>
                  <a:tcPr>
                    <a:solidFill>
                      <a:schemeClr val="accent1">
                        <a:lumMod val="20000"/>
                        <a:lumOff val="80000"/>
                      </a:schemeClr>
                    </a:solidFill>
                  </a:tcPr>
                </a:tc>
              </a:tr>
            </a:tbl>
          </a:graphicData>
        </a:graphic>
      </p:graphicFrame>
      <p:graphicFrame>
        <p:nvGraphicFramePr>
          <p:cNvPr id="6" name="Table 5"/>
          <p:cNvGraphicFramePr>
            <a:graphicFrameLocks noGrp="1"/>
          </p:cNvGraphicFramePr>
          <p:nvPr>
            <p:extLst>
              <p:ext uri="{D42A27DB-BD31-4B8C-83A1-F6EECF244321}">
                <p14:modId xmlns:p14="http://schemas.microsoft.com/office/powerpoint/2010/main" val="2346554572"/>
              </p:ext>
            </p:extLst>
          </p:nvPr>
        </p:nvGraphicFramePr>
        <p:xfrm>
          <a:off x="442767" y="8100000"/>
          <a:ext cx="6106995" cy="533400"/>
        </p:xfrm>
        <a:graphic>
          <a:graphicData uri="http://schemas.openxmlformats.org/drawingml/2006/table">
            <a:tbl>
              <a:tblPr firstRow="1" bandRow="1">
                <a:tableStyleId>{5C22544A-7EE6-4342-B048-85BDC9FD1C3A}</a:tableStyleId>
              </a:tblPr>
              <a:tblGrid>
                <a:gridCol w="678555"/>
                <a:gridCol w="678555"/>
                <a:gridCol w="678555"/>
                <a:gridCol w="678555"/>
                <a:gridCol w="678555"/>
                <a:gridCol w="678555"/>
                <a:gridCol w="678555"/>
                <a:gridCol w="678555"/>
                <a:gridCol w="678555"/>
              </a:tblGrid>
              <a:tr h="252028">
                <a:tc>
                  <a:txBody>
                    <a:bodyPr/>
                    <a:lstStyle/>
                    <a:p>
                      <a:r>
                        <a:rPr lang="pt-PT" sz="1200" b="0" baseline="0" dirty="0" smtClean="0">
                          <a:solidFill>
                            <a:schemeClr val="tx1"/>
                          </a:solidFill>
                        </a:rPr>
                        <a:t>1 Jour</a:t>
                      </a:r>
                      <a:endParaRPr lang="pt-PT" sz="1200" b="0" dirty="0">
                        <a:solidFill>
                          <a:schemeClr val="tx1"/>
                        </a:solidFill>
                      </a:endParaRPr>
                    </a:p>
                  </a:txBody>
                  <a:tcPr>
                    <a:solidFill>
                      <a:schemeClr val="accent5">
                        <a:lumMod val="40000"/>
                        <a:lumOff val="6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pt-PT" sz="1200" b="0" baseline="0" dirty="0" smtClean="0">
                          <a:solidFill>
                            <a:schemeClr val="tx1"/>
                          </a:solidFill>
                        </a:rPr>
                        <a:t>2 Jours</a:t>
                      </a:r>
                      <a:endParaRPr lang="pt-PT" sz="1200" b="0" dirty="0" smtClean="0">
                        <a:solidFill>
                          <a:schemeClr val="tx1"/>
                        </a:solidFill>
                      </a:endParaRPr>
                    </a:p>
                  </a:txBody>
                  <a:tcPr>
                    <a:solidFill>
                      <a:schemeClr val="accent5">
                        <a:lumMod val="40000"/>
                        <a:lumOff val="6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pt-PT" sz="1200" b="0" baseline="0" dirty="0" smtClean="0">
                          <a:solidFill>
                            <a:schemeClr val="tx1"/>
                          </a:solidFill>
                        </a:rPr>
                        <a:t>3 Jours</a:t>
                      </a:r>
                      <a:endParaRPr lang="pt-PT" sz="1200" b="0" dirty="0" smtClean="0">
                        <a:solidFill>
                          <a:schemeClr val="tx1"/>
                        </a:solidFill>
                      </a:endParaRPr>
                    </a:p>
                  </a:txBody>
                  <a:tcPr>
                    <a:solidFill>
                      <a:schemeClr val="accent5">
                        <a:lumMod val="40000"/>
                        <a:lumOff val="6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pt-PT" sz="1200" b="0" baseline="0" dirty="0" smtClean="0">
                          <a:solidFill>
                            <a:schemeClr val="tx1"/>
                          </a:solidFill>
                        </a:rPr>
                        <a:t>4 Jours</a:t>
                      </a:r>
                      <a:endParaRPr lang="pt-PT" sz="1200" b="0" dirty="0" smtClean="0">
                        <a:solidFill>
                          <a:schemeClr val="tx1"/>
                        </a:solidFill>
                      </a:endParaRPr>
                    </a:p>
                  </a:txBody>
                  <a:tcPr>
                    <a:solidFill>
                      <a:schemeClr val="accent5">
                        <a:lumMod val="40000"/>
                        <a:lumOff val="6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pt-PT" sz="1200" b="0" dirty="0" smtClean="0">
                          <a:solidFill>
                            <a:schemeClr val="tx1"/>
                          </a:solidFill>
                        </a:rPr>
                        <a:t> 5 </a:t>
                      </a:r>
                      <a:r>
                        <a:rPr lang="pt-PT" sz="1200" b="0" baseline="0" dirty="0" smtClean="0">
                          <a:solidFill>
                            <a:schemeClr val="tx1"/>
                          </a:solidFill>
                        </a:rPr>
                        <a:t>Jours</a:t>
                      </a:r>
                      <a:endParaRPr lang="pt-PT" sz="1200" b="0" dirty="0" smtClean="0">
                        <a:solidFill>
                          <a:schemeClr val="tx1"/>
                        </a:solidFill>
                      </a:endParaRPr>
                    </a:p>
                  </a:txBody>
                  <a:tcPr marL="0" marR="0">
                    <a:solidFill>
                      <a:schemeClr val="accent5">
                        <a:lumMod val="40000"/>
                        <a:lumOff val="6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pt-PT" sz="1200" b="0" baseline="0" dirty="0" smtClean="0">
                          <a:solidFill>
                            <a:schemeClr val="tx1"/>
                          </a:solidFill>
                        </a:rPr>
                        <a:t>6 Jours</a:t>
                      </a:r>
                      <a:endParaRPr lang="pt-PT" sz="1200" b="0" dirty="0" smtClean="0">
                        <a:solidFill>
                          <a:schemeClr val="tx1"/>
                        </a:solidFill>
                      </a:endParaRPr>
                    </a:p>
                  </a:txBody>
                  <a:tcPr>
                    <a:solidFill>
                      <a:schemeClr val="accent5">
                        <a:lumMod val="40000"/>
                        <a:lumOff val="6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pt-PT" sz="1200" b="0" baseline="0" dirty="0" smtClean="0">
                          <a:solidFill>
                            <a:schemeClr val="tx1"/>
                          </a:solidFill>
                        </a:rPr>
                        <a:t>7 Jours</a:t>
                      </a:r>
                      <a:endParaRPr lang="pt-PT" sz="1200" b="0" dirty="0" smtClean="0">
                        <a:solidFill>
                          <a:schemeClr val="tx1"/>
                        </a:solidFill>
                      </a:endParaRPr>
                    </a:p>
                  </a:txBody>
                  <a:tcPr>
                    <a:solidFill>
                      <a:schemeClr val="accent5">
                        <a:lumMod val="40000"/>
                        <a:lumOff val="6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pt-PT" sz="1100" b="0" baseline="0" dirty="0" smtClean="0">
                          <a:solidFill>
                            <a:schemeClr val="tx1"/>
                          </a:solidFill>
                        </a:rPr>
                        <a:t>8 Jours</a:t>
                      </a:r>
                      <a:endParaRPr lang="pt-PT" sz="1100" b="0" dirty="0" smtClean="0">
                        <a:solidFill>
                          <a:schemeClr val="tx1"/>
                        </a:solidFill>
                      </a:endParaRPr>
                    </a:p>
                  </a:txBody>
                  <a:tcPr>
                    <a:solidFill>
                      <a:schemeClr val="accent5">
                        <a:lumMod val="40000"/>
                        <a:lumOff val="6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pt-PT" sz="1100" b="0" baseline="0" dirty="0" smtClean="0">
                          <a:solidFill>
                            <a:schemeClr val="tx1"/>
                          </a:solidFill>
                        </a:rPr>
                        <a:t>9 Jours</a:t>
                      </a:r>
                      <a:endParaRPr lang="pt-PT" sz="1100" b="0" dirty="0" smtClean="0">
                        <a:solidFill>
                          <a:schemeClr val="tx1"/>
                        </a:solidFill>
                      </a:endParaRPr>
                    </a:p>
                  </a:txBody>
                  <a:tcPr>
                    <a:solidFill>
                      <a:schemeClr val="accent5">
                        <a:lumMod val="40000"/>
                        <a:lumOff val="60000"/>
                      </a:schemeClr>
                    </a:solidFill>
                  </a:tcPr>
                </a:tc>
              </a:tr>
              <a:tr h="252028">
                <a:tc>
                  <a:txBody>
                    <a:bodyPr/>
                    <a:lstStyle/>
                    <a:p>
                      <a:endParaRPr lang="pt-PT" sz="1100" dirty="0">
                        <a:latin typeface="Arial Narrow" panose="020B0606020202030204" pitchFamily="34" charset="0"/>
                      </a:endParaRPr>
                    </a:p>
                  </a:txBody>
                  <a:tcPr/>
                </a:tc>
                <a:tc>
                  <a:txBody>
                    <a:bodyPr/>
                    <a:lstStyle/>
                    <a:p>
                      <a:endParaRPr lang="pt-PT" sz="1100" dirty="0">
                        <a:latin typeface="Arial Narrow" panose="020B0606020202030204" pitchFamily="34" charset="0"/>
                      </a:endParaRPr>
                    </a:p>
                  </a:txBody>
                  <a:tcPr/>
                </a:tc>
                <a:tc>
                  <a:txBody>
                    <a:bodyPr/>
                    <a:lstStyle/>
                    <a:p>
                      <a:endParaRPr lang="pt-PT" sz="1100" dirty="0">
                        <a:latin typeface="Arial Narrow" panose="020B0606020202030204" pitchFamily="34" charset="0"/>
                      </a:endParaRPr>
                    </a:p>
                  </a:txBody>
                  <a:tcPr/>
                </a:tc>
                <a:tc>
                  <a:txBody>
                    <a:bodyPr/>
                    <a:lstStyle/>
                    <a:p>
                      <a:endParaRPr lang="pt-PT" sz="1100">
                        <a:latin typeface="Arial Narrow" panose="020B0606020202030204" pitchFamily="34" charset="0"/>
                      </a:endParaRPr>
                    </a:p>
                  </a:txBody>
                  <a:tcPr/>
                </a:tc>
                <a:tc>
                  <a:txBody>
                    <a:bodyPr/>
                    <a:lstStyle/>
                    <a:p>
                      <a:endParaRPr lang="pt-PT" sz="1100">
                        <a:latin typeface="Arial Narrow" panose="020B0606020202030204" pitchFamily="34" charset="0"/>
                      </a:endParaRPr>
                    </a:p>
                  </a:txBody>
                  <a:tcPr/>
                </a:tc>
                <a:tc>
                  <a:txBody>
                    <a:bodyPr/>
                    <a:lstStyle/>
                    <a:p>
                      <a:endParaRPr lang="pt-PT" sz="1100" dirty="0">
                        <a:latin typeface="Arial Narrow" panose="020B0606020202030204" pitchFamily="34" charset="0"/>
                      </a:endParaRPr>
                    </a:p>
                  </a:txBody>
                  <a:tcPr/>
                </a:tc>
                <a:tc>
                  <a:txBody>
                    <a:bodyPr/>
                    <a:lstStyle/>
                    <a:p>
                      <a:endParaRPr lang="pt-PT" sz="1100">
                        <a:latin typeface="Arial Narrow" panose="020B0606020202030204" pitchFamily="34" charset="0"/>
                      </a:endParaRPr>
                    </a:p>
                  </a:txBody>
                  <a:tcPr/>
                </a:tc>
                <a:tc>
                  <a:txBody>
                    <a:bodyPr/>
                    <a:lstStyle/>
                    <a:p>
                      <a:endParaRPr lang="pt-PT" sz="1100">
                        <a:latin typeface="Arial Narrow" panose="020B0606020202030204" pitchFamily="34" charset="0"/>
                      </a:endParaRPr>
                    </a:p>
                  </a:txBody>
                  <a:tcPr/>
                </a:tc>
                <a:tc>
                  <a:txBody>
                    <a:bodyPr/>
                    <a:lstStyle/>
                    <a:p>
                      <a:endParaRPr lang="pt-PT" sz="1100" dirty="0">
                        <a:latin typeface="Arial Narrow" panose="020B0606020202030204" pitchFamily="34" charset="0"/>
                      </a:endParaRPr>
                    </a:p>
                  </a:txBody>
                  <a:tcPr/>
                </a:tc>
              </a:tr>
            </a:tbl>
          </a:graphicData>
        </a:graphic>
      </p:graphicFrame>
      <p:sp>
        <p:nvSpPr>
          <p:cNvPr id="7" name="Rectangle 6"/>
          <p:cNvSpPr/>
          <p:nvPr/>
        </p:nvSpPr>
        <p:spPr>
          <a:xfrm>
            <a:off x="635928" y="8403664"/>
            <a:ext cx="293914" cy="207821"/>
          </a:xfrm>
          <a:prstGeom prst="rect">
            <a:avLst/>
          </a:prstGeom>
          <a:solidFill>
            <a:schemeClr val="bg1"/>
          </a:solidFill>
          <a:ln>
            <a:solidFill>
              <a:schemeClr val="accent5">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a:p>
        </p:txBody>
      </p:sp>
      <p:sp>
        <p:nvSpPr>
          <p:cNvPr id="70" name="Rectangle 69"/>
          <p:cNvSpPr/>
          <p:nvPr/>
        </p:nvSpPr>
        <p:spPr>
          <a:xfrm>
            <a:off x="1329720" y="8411284"/>
            <a:ext cx="293914" cy="207821"/>
          </a:xfrm>
          <a:prstGeom prst="rect">
            <a:avLst/>
          </a:prstGeom>
          <a:solidFill>
            <a:schemeClr val="bg1"/>
          </a:solidFill>
          <a:ln>
            <a:solidFill>
              <a:schemeClr val="accent5">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a:p>
        </p:txBody>
      </p:sp>
      <p:sp>
        <p:nvSpPr>
          <p:cNvPr id="71" name="Rectangle 70"/>
          <p:cNvSpPr/>
          <p:nvPr/>
        </p:nvSpPr>
        <p:spPr>
          <a:xfrm>
            <a:off x="1981220" y="8411284"/>
            <a:ext cx="293914" cy="207821"/>
          </a:xfrm>
          <a:prstGeom prst="rect">
            <a:avLst/>
          </a:prstGeom>
          <a:solidFill>
            <a:schemeClr val="bg1"/>
          </a:solidFill>
          <a:ln>
            <a:solidFill>
              <a:schemeClr val="accent5">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a:p>
        </p:txBody>
      </p:sp>
      <p:sp>
        <p:nvSpPr>
          <p:cNvPr id="72" name="Rectangle 71"/>
          <p:cNvSpPr/>
          <p:nvPr/>
        </p:nvSpPr>
        <p:spPr>
          <a:xfrm>
            <a:off x="2669130" y="8418904"/>
            <a:ext cx="293914" cy="207821"/>
          </a:xfrm>
          <a:prstGeom prst="rect">
            <a:avLst/>
          </a:prstGeom>
          <a:solidFill>
            <a:schemeClr val="bg1"/>
          </a:solidFill>
          <a:ln>
            <a:solidFill>
              <a:schemeClr val="accent5">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PT" dirty="0" smtClean="0"/>
              <a:t>V</a:t>
            </a:r>
            <a:endParaRPr lang="pt-PT" dirty="0"/>
          </a:p>
        </p:txBody>
      </p:sp>
      <p:sp>
        <p:nvSpPr>
          <p:cNvPr id="73" name="Rectangle 72"/>
          <p:cNvSpPr/>
          <p:nvPr/>
        </p:nvSpPr>
        <p:spPr>
          <a:xfrm>
            <a:off x="3373970" y="8407856"/>
            <a:ext cx="293914" cy="207821"/>
          </a:xfrm>
          <a:prstGeom prst="rect">
            <a:avLst/>
          </a:prstGeom>
          <a:solidFill>
            <a:schemeClr val="bg1"/>
          </a:solidFill>
          <a:ln>
            <a:solidFill>
              <a:schemeClr val="accent5">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PT" dirty="0" smtClean="0"/>
              <a:t>V</a:t>
            </a:r>
            <a:endParaRPr lang="pt-PT" dirty="0"/>
          </a:p>
        </p:txBody>
      </p:sp>
      <p:sp>
        <p:nvSpPr>
          <p:cNvPr id="74" name="Rectangle 73"/>
          <p:cNvSpPr/>
          <p:nvPr/>
        </p:nvSpPr>
        <p:spPr>
          <a:xfrm>
            <a:off x="4037282" y="8415476"/>
            <a:ext cx="293914" cy="207821"/>
          </a:xfrm>
          <a:prstGeom prst="rect">
            <a:avLst/>
          </a:prstGeom>
          <a:solidFill>
            <a:schemeClr val="bg1"/>
          </a:solidFill>
          <a:ln>
            <a:solidFill>
              <a:schemeClr val="accent5">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PT" dirty="0" smtClean="0"/>
              <a:t>V</a:t>
            </a:r>
            <a:endParaRPr lang="pt-PT" dirty="0"/>
          </a:p>
        </p:txBody>
      </p:sp>
      <p:sp>
        <p:nvSpPr>
          <p:cNvPr id="75" name="Rectangle 74"/>
          <p:cNvSpPr/>
          <p:nvPr/>
        </p:nvSpPr>
        <p:spPr>
          <a:xfrm>
            <a:off x="4719262" y="8418904"/>
            <a:ext cx="293914" cy="207821"/>
          </a:xfrm>
          <a:prstGeom prst="rect">
            <a:avLst/>
          </a:prstGeom>
          <a:solidFill>
            <a:schemeClr val="bg1"/>
          </a:solidFill>
          <a:ln>
            <a:solidFill>
              <a:schemeClr val="accent5">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PT" dirty="0" smtClean="0"/>
              <a:t>V</a:t>
            </a:r>
            <a:endParaRPr lang="pt-PT" dirty="0"/>
          </a:p>
        </p:txBody>
      </p:sp>
      <p:sp>
        <p:nvSpPr>
          <p:cNvPr id="76" name="Rectangle 75"/>
          <p:cNvSpPr/>
          <p:nvPr/>
        </p:nvSpPr>
        <p:spPr>
          <a:xfrm>
            <a:off x="5382574" y="8411284"/>
            <a:ext cx="293914" cy="207821"/>
          </a:xfrm>
          <a:prstGeom prst="rect">
            <a:avLst/>
          </a:prstGeom>
          <a:solidFill>
            <a:schemeClr val="bg1"/>
          </a:solidFill>
          <a:ln>
            <a:solidFill>
              <a:schemeClr val="accent5">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PT" dirty="0" smtClean="0"/>
              <a:t>V</a:t>
            </a:r>
            <a:endParaRPr lang="pt-PT" dirty="0"/>
          </a:p>
        </p:txBody>
      </p:sp>
      <p:sp>
        <p:nvSpPr>
          <p:cNvPr id="77" name="Rectangle 76"/>
          <p:cNvSpPr/>
          <p:nvPr/>
        </p:nvSpPr>
        <p:spPr>
          <a:xfrm>
            <a:off x="6041694" y="8403664"/>
            <a:ext cx="293914" cy="207821"/>
          </a:xfrm>
          <a:prstGeom prst="rect">
            <a:avLst/>
          </a:prstGeom>
          <a:solidFill>
            <a:schemeClr val="bg1"/>
          </a:solidFill>
          <a:ln>
            <a:solidFill>
              <a:schemeClr val="accent5">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PT" dirty="0" smtClean="0"/>
              <a:t>V</a:t>
            </a:r>
            <a:endParaRPr lang="pt-PT" dirty="0"/>
          </a:p>
        </p:txBody>
      </p:sp>
      <p:sp>
        <p:nvSpPr>
          <p:cNvPr id="78" name="TextBox 77"/>
          <p:cNvSpPr txBox="1"/>
          <p:nvPr/>
        </p:nvSpPr>
        <p:spPr>
          <a:xfrm>
            <a:off x="6591638" y="7812360"/>
            <a:ext cx="323165" cy="1342007"/>
          </a:xfrm>
          <a:prstGeom prst="rect">
            <a:avLst/>
          </a:prstGeom>
          <a:noFill/>
        </p:spPr>
        <p:txBody>
          <a:bodyPr vert="vert270" wrap="square" rtlCol="0">
            <a:spAutoFit/>
          </a:bodyPr>
          <a:lstStyle/>
          <a:p>
            <a:pPr algn="r"/>
            <a:r>
              <a:rPr lang="pt-PT" sz="900" b="1" i="1" dirty="0" smtClean="0">
                <a:solidFill>
                  <a:schemeClr val="accent3">
                    <a:lumMod val="40000"/>
                    <a:lumOff val="60000"/>
                  </a:schemeClr>
                </a:solidFill>
                <a:latin typeface="Arial Narrow" panose="020B0606020202030204" pitchFamily="34" charset="0"/>
              </a:rPr>
              <a:t>Ref.E-EICV.01/2023/VD-E.01</a:t>
            </a:r>
            <a:r>
              <a:rPr lang="fr-FR" sz="900" dirty="0" smtClean="0">
                <a:solidFill>
                  <a:schemeClr val="accent3">
                    <a:lumMod val="40000"/>
                    <a:lumOff val="60000"/>
                  </a:schemeClr>
                </a:solidFill>
                <a:latin typeface="Arial Narrow" panose="020B0606020202030204" pitchFamily="34" charset="0"/>
              </a:rPr>
              <a:t> </a:t>
            </a:r>
            <a:endParaRPr lang="pt-PT" sz="900" dirty="0">
              <a:solidFill>
                <a:schemeClr val="accent3">
                  <a:lumMod val="40000"/>
                  <a:lumOff val="60000"/>
                </a:schemeClr>
              </a:solidFill>
              <a:latin typeface="Arial Narrow" panose="020B0606020202030204" pitchFamily="34" charset="0"/>
            </a:endParaRPr>
          </a:p>
        </p:txBody>
      </p:sp>
      <p:sp>
        <p:nvSpPr>
          <p:cNvPr id="79" name="TextBox 78"/>
          <p:cNvSpPr txBox="1"/>
          <p:nvPr/>
        </p:nvSpPr>
        <p:spPr>
          <a:xfrm>
            <a:off x="6595574" y="4932040"/>
            <a:ext cx="323165" cy="2192323"/>
          </a:xfrm>
          <a:prstGeom prst="rect">
            <a:avLst/>
          </a:prstGeom>
          <a:noFill/>
        </p:spPr>
        <p:txBody>
          <a:bodyPr vert="vert270" wrap="square" rtlCol="0">
            <a:spAutoFit/>
          </a:bodyPr>
          <a:lstStyle/>
          <a:p>
            <a:pPr algn="r"/>
            <a:r>
              <a:rPr lang="pt-PT" sz="900" b="1" i="1" dirty="0" smtClean="0">
                <a:solidFill>
                  <a:schemeClr val="accent3">
                    <a:lumMod val="40000"/>
                    <a:lumOff val="60000"/>
                  </a:schemeClr>
                </a:solidFill>
                <a:latin typeface="Arial Narrow" panose="020B0606020202030204" pitchFamily="34" charset="0"/>
              </a:rPr>
              <a:t>info@saboresdecaboverde.ccom</a:t>
            </a:r>
            <a:r>
              <a:rPr lang="fr-FR" sz="900" dirty="0" smtClean="0">
                <a:solidFill>
                  <a:schemeClr val="accent3">
                    <a:lumMod val="40000"/>
                    <a:lumOff val="60000"/>
                  </a:schemeClr>
                </a:solidFill>
                <a:latin typeface="Arial Narrow" panose="020B0606020202030204" pitchFamily="34" charset="0"/>
              </a:rPr>
              <a:t> </a:t>
            </a:r>
            <a:endParaRPr lang="pt-PT" sz="900" dirty="0">
              <a:solidFill>
                <a:schemeClr val="accent3">
                  <a:lumMod val="40000"/>
                  <a:lumOff val="60000"/>
                </a:schemeClr>
              </a:solidFill>
              <a:latin typeface="Arial Narrow" panose="020B0606020202030204" pitchFamily="34" charset="0"/>
            </a:endParaRPr>
          </a:p>
        </p:txBody>
      </p:sp>
      <p:sp>
        <p:nvSpPr>
          <p:cNvPr id="80" name="TextBox 79"/>
          <p:cNvSpPr txBox="1"/>
          <p:nvPr/>
        </p:nvSpPr>
        <p:spPr>
          <a:xfrm>
            <a:off x="6626549" y="859939"/>
            <a:ext cx="215470" cy="1623829"/>
          </a:xfrm>
          <a:prstGeom prst="rect">
            <a:avLst/>
          </a:prstGeom>
          <a:noFill/>
        </p:spPr>
        <p:txBody>
          <a:bodyPr vert="vert270" wrap="square" rtlCol="0">
            <a:spAutoFit/>
          </a:bodyPr>
          <a:lstStyle/>
          <a:p>
            <a:pPr algn="r"/>
            <a:r>
              <a:rPr lang="pt-PT" sz="900" b="1" i="1" dirty="0" smtClean="0">
                <a:solidFill>
                  <a:schemeClr val="accent3">
                    <a:lumMod val="40000"/>
                    <a:lumOff val="60000"/>
                  </a:schemeClr>
                </a:solidFill>
                <a:latin typeface="Arial Narrow" panose="020B0606020202030204" pitchFamily="34" charset="0"/>
              </a:rPr>
              <a:t>www.saboresdecaboverde.ccom</a:t>
            </a:r>
            <a:r>
              <a:rPr lang="fr-FR" sz="900" dirty="0" smtClean="0">
                <a:solidFill>
                  <a:schemeClr val="accent3">
                    <a:lumMod val="40000"/>
                    <a:lumOff val="60000"/>
                  </a:schemeClr>
                </a:solidFill>
                <a:latin typeface="Arial Narrow" panose="020B0606020202030204" pitchFamily="34" charset="0"/>
              </a:rPr>
              <a:t> </a:t>
            </a:r>
            <a:endParaRPr lang="pt-PT" sz="900" dirty="0">
              <a:solidFill>
                <a:schemeClr val="accent3">
                  <a:lumMod val="40000"/>
                  <a:lumOff val="60000"/>
                </a:schemeClr>
              </a:solidFill>
              <a:latin typeface="Arial Narrow" panose="020B0606020202030204" pitchFamily="34" charset="0"/>
            </a:endParaRPr>
          </a:p>
        </p:txBody>
      </p:sp>
      <p:pic>
        <p:nvPicPr>
          <p:cNvPr id="84" name="Picture 2" descr="E:\DOSSIER 2020\atlanticbusinessforum\flag\Picture1.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173915" y="404292"/>
            <a:ext cx="690688" cy="461905"/>
          </a:xfrm>
          <a:prstGeom prst="rect">
            <a:avLst/>
          </a:prstGeom>
          <a:noFill/>
          <a:extLst>
            <a:ext uri="{909E8E84-426E-40DD-AFC4-6F175D3DCCD1}">
              <a14:hiddenFill xmlns:a14="http://schemas.microsoft.com/office/drawing/2010/main">
                <a:solidFill>
                  <a:srgbClr val="FFFFFF"/>
                </a:solidFill>
              </a14:hiddenFill>
            </a:ext>
          </a:extLst>
        </p:spPr>
      </p:pic>
      <p:sp>
        <p:nvSpPr>
          <p:cNvPr id="105" name="TextBox 48"/>
          <p:cNvSpPr txBox="1"/>
          <p:nvPr/>
        </p:nvSpPr>
        <p:spPr>
          <a:xfrm>
            <a:off x="3516482" y="217612"/>
            <a:ext cx="2827937" cy="244086"/>
          </a:xfrm>
          <a:prstGeom prst="rect">
            <a:avLst/>
          </a:prstGeom>
          <a:noFill/>
          <a:ln>
            <a:noFill/>
          </a:ln>
        </p:spPr>
        <p:txBody>
          <a:bodyPr vert="horz" wrap="square" lIns="91440" tIns="45720" rIns="91440" bIns="45720" anchor="t" anchorCtr="1" compatLnSpc="1">
            <a:spAutoFit/>
          </a:bodyPr>
          <a:lstStyle/>
          <a:p>
            <a:pPr lvl="0">
              <a:defRPr sz="1800" b="0" i="0" u="none" strike="noStrike" kern="0" cap="none" spc="0" baseline="0">
                <a:solidFill>
                  <a:srgbClr val="000000"/>
                </a:solidFill>
                <a:uFillTx/>
              </a:defRPr>
            </a:pPr>
            <a:r>
              <a:rPr lang="en-US" sz="1400" b="1" i="1" dirty="0">
                <a:solidFill>
                  <a:schemeClr val="accent3">
                    <a:lumMod val="40000"/>
                    <a:lumOff val="60000"/>
                  </a:schemeClr>
                </a:solidFill>
                <a:latin typeface="Felix Titling" panose="04060505060202020A04" pitchFamily="82" charset="0"/>
              </a:rPr>
              <a:t>FORMULAIRE </a:t>
            </a:r>
            <a:r>
              <a:rPr lang="en-US" sz="1400" b="1" i="1" dirty="0" smtClean="0">
                <a:solidFill>
                  <a:schemeClr val="accent3">
                    <a:lumMod val="40000"/>
                    <a:lumOff val="60000"/>
                  </a:schemeClr>
                </a:solidFill>
                <a:latin typeface="Felix Titling" panose="04060505060202020A04" pitchFamily="82" charset="0"/>
              </a:rPr>
              <a:t>D’INSCRIPTION</a:t>
            </a:r>
            <a:endParaRPr lang="pt-PT" sz="1400" i="1" dirty="0">
              <a:solidFill>
                <a:schemeClr val="accent3">
                  <a:lumMod val="40000"/>
                  <a:lumOff val="60000"/>
                </a:schemeClr>
              </a:solidFill>
              <a:latin typeface="Felix Titling" panose="04060505060202020A04" pitchFamily="82" charset="0"/>
            </a:endParaRPr>
          </a:p>
        </p:txBody>
      </p:sp>
      <p:sp>
        <p:nvSpPr>
          <p:cNvPr id="106" name="TextBox 35"/>
          <p:cNvSpPr txBox="1"/>
          <p:nvPr/>
        </p:nvSpPr>
        <p:spPr>
          <a:xfrm>
            <a:off x="73578" y="873904"/>
            <a:ext cx="6570664" cy="1708160"/>
          </a:xfrm>
          <a:prstGeom prst="rect">
            <a:avLst/>
          </a:prstGeom>
          <a:noFill/>
          <a:ln w="9528">
            <a:solidFill>
              <a:srgbClr val="262626"/>
            </a:solidFill>
            <a:prstDash val="solid"/>
          </a:ln>
        </p:spPr>
        <p:txBody>
          <a:bodyPr vert="horz" wrap="square" lIns="91440" tIns="45720" rIns="91440" bIns="45720" anchor="t" anchorCtr="0" compatLnSpc="1">
            <a:spAutoFit/>
          </a:bodyPr>
          <a:lstStyle/>
          <a:p>
            <a:pPr lvl="0">
              <a:defRPr sz="1800" b="0" i="0" u="none" strike="noStrike" kern="0" cap="none" spc="0" baseline="0">
                <a:solidFill>
                  <a:srgbClr val="000000"/>
                </a:solidFill>
                <a:uFillTx/>
              </a:defRPr>
            </a:pPr>
            <a:r>
              <a:rPr lang="en-US" sz="1050" b="1" dirty="0">
                <a:solidFill>
                  <a:srgbClr val="006666"/>
                </a:solidFill>
                <a:latin typeface="Felix Titling" panose="04060505060202020A04" pitchFamily="82" charset="0"/>
                <a:cs typeface="Segoe UI Semilight" panose="020B0402040204020203" pitchFamily="34" charset="0"/>
              </a:rPr>
              <a:t>DONNÉES EXPOSANTS </a:t>
            </a:r>
            <a:r>
              <a:rPr lang="en-US" sz="1050" b="1" i="1" dirty="0">
                <a:solidFill>
                  <a:srgbClr val="006666"/>
                </a:solidFill>
                <a:latin typeface="Felix Titling" panose="04060505060202020A04" pitchFamily="82" charset="0"/>
                <a:cs typeface="Segoe UI Semilight" panose="020B0402040204020203" pitchFamily="34" charset="0"/>
              </a:rPr>
              <a:t>:</a:t>
            </a:r>
            <a:endParaRPr lang="pt-PT" sz="1050" b="1" i="1" u="none" strike="noStrike" kern="1200" cap="none" spc="0" baseline="0" dirty="0">
              <a:solidFill>
                <a:srgbClr val="006666"/>
              </a:solidFill>
              <a:uFillTx/>
              <a:latin typeface="Felix Titling" panose="04060505060202020A04" pitchFamily="82" charset="0"/>
              <a:cs typeface="Segoe UI Semilight" panose="020B0402040204020203" pitchFamily="34" charset="0"/>
            </a:endParaRPr>
          </a:p>
          <a:p>
            <a:pPr lvl="0">
              <a:defRPr sz="1800" b="0" i="0" u="none" strike="noStrike" kern="0" cap="none" spc="0" baseline="0">
                <a:solidFill>
                  <a:srgbClr val="000000"/>
                </a:solidFill>
                <a:uFillTx/>
              </a:defRPr>
            </a:pPr>
            <a:r>
              <a:rPr lang="en-US" sz="1050" i="1" dirty="0">
                <a:solidFill>
                  <a:srgbClr val="000000"/>
                </a:solidFill>
                <a:latin typeface="Franklin Gothic Book"/>
              </a:rPr>
              <a:t>Nom de </a:t>
            </a:r>
            <a:r>
              <a:rPr lang="en-US" sz="1050" i="1" dirty="0" err="1">
                <a:solidFill>
                  <a:srgbClr val="000000"/>
                </a:solidFill>
                <a:latin typeface="Franklin Gothic Book"/>
              </a:rPr>
              <a:t>l'entreprise</a:t>
            </a:r>
            <a:r>
              <a:rPr lang="en-US" sz="1050" b="0" i="0" u="none" strike="noStrike" kern="1200" cap="none" spc="0" baseline="0" dirty="0" smtClean="0">
                <a:solidFill>
                  <a:srgbClr val="000000"/>
                </a:solidFill>
                <a:uFillTx/>
                <a:latin typeface="Franklin Gothic Book"/>
              </a:rPr>
              <a:t>[ </a:t>
            </a:r>
            <a:r>
              <a:rPr lang="en-US" sz="1050" b="0" i="1" u="none" strike="noStrike" kern="1200" cap="none" spc="0" baseline="0" dirty="0" smtClean="0">
                <a:solidFill>
                  <a:srgbClr val="000000"/>
                </a:solidFill>
                <a:uFillTx/>
                <a:latin typeface="Franklin Gothic Book"/>
              </a:rPr>
              <a:t>p/ </a:t>
            </a:r>
            <a:r>
              <a:rPr lang="en-US" sz="1050" i="1" dirty="0">
                <a:solidFill>
                  <a:srgbClr val="000000"/>
                </a:solidFill>
                <a:latin typeface="Franklin Gothic Book"/>
              </a:rPr>
              <a:t>facture </a:t>
            </a:r>
            <a:r>
              <a:rPr lang="en-US" sz="1050" b="0" i="0" u="none" strike="noStrike" kern="1200" cap="none" spc="0" baseline="0" dirty="0" smtClean="0">
                <a:solidFill>
                  <a:srgbClr val="000000"/>
                </a:solidFill>
                <a:uFillTx/>
                <a:latin typeface="Franklin Gothic Book"/>
              </a:rPr>
              <a:t>]:___________________________________________________________________</a:t>
            </a:r>
            <a:endParaRPr lang="en-US" sz="1050" b="0" i="0" u="none" strike="noStrike" kern="1200" cap="none" spc="0" baseline="0" dirty="0">
              <a:solidFill>
                <a:srgbClr val="000000"/>
              </a:solidFill>
              <a:uFillTx/>
              <a:latin typeface="Franklin Gothic Book"/>
            </a:endParaRPr>
          </a:p>
          <a:p>
            <a:pPr lvl="0">
              <a:defRPr sz="1800" b="0" i="0" u="none" strike="noStrike" kern="0" cap="none" spc="0" baseline="0">
                <a:solidFill>
                  <a:srgbClr val="000000"/>
                </a:solidFill>
                <a:uFillTx/>
              </a:defRPr>
            </a:pPr>
            <a:r>
              <a:rPr lang="pt-PT" sz="1050" i="1" dirty="0">
                <a:solidFill>
                  <a:srgbClr val="000000"/>
                </a:solidFill>
                <a:latin typeface="Franklin Gothic Book"/>
              </a:rPr>
              <a:t>Nom pour le stand </a:t>
            </a:r>
            <a:r>
              <a:rPr lang="pt-PT" sz="1050" b="0" i="0" u="none" strike="noStrike" kern="1200" cap="none" spc="0" baseline="0" dirty="0" smtClean="0">
                <a:solidFill>
                  <a:srgbClr val="000000"/>
                </a:solidFill>
                <a:uFillTx/>
                <a:latin typeface="Franklin Gothic Book"/>
              </a:rPr>
              <a:t>* </a:t>
            </a:r>
            <a:r>
              <a:rPr lang="en-US" sz="1050" b="0" i="0" u="none" strike="noStrike" kern="1200" cap="none" spc="0" baseline="0" dirty="0">
                <a:solidFill>
                  <a:srgbClr val="000000"/>
                </a:solidFill>
                <a:uFillTx/>
                <a:latin typeface="Franklin Gothic Book"/>
              </a:rPr>
              <a:t>: </a:t>
            </a:r>
            <a:r>
              <a:rPr lang="en-US" sz="1050" dirty="0">
                <a:solidFill>
                  <a:srgbClr val="000000"/>
                </a:solidFill>
                <a:latin typeface="Franklin Gothic Book"/>
              </a:rPr>
              <a:t>_______________________________________</a:t>
            </a:r>
            <a:r>
              <a:rPr lang="en-US" sz="1050" i="1" dirty="0">
                <a:solidFill>
                  <a:srgbClr val="000000"/>
                </a:solidFill>
                <a:latin typeface="Franklin Gothic Book"/>
              </a:rPr>
              <a:t>Website</a:t>
            </a:r>
            <a:r>
              <a:rPr lang="en-US" sz="1050" i="1" dirty="0" smtClean="0">
                <a:solidFill>
                  <a:srgbClr val="000000"/>
                </a:solidFill>
                <a:latin typeface="Franklin Gothic Book"/>
              </a:rPr>
              <a:t>:</a:t>
            </a:r>
            <a:r>
              <a:rPr lang="en-US" sz="1050" dirty="0" smtClean="0">
                <a:solidFill>
                  <a:srgbClr val="000000"/>
                </a:solidFill>
                <a:latin typeface="Franklin Gothic Book"/>
              </a:rPr>
              <a:t>______________________________</a:t>
            </a:r>
            <a:endParaRPr lang="en-US" sz="1050" b="0" i="0" u="none" strike="noStrike" kern="1200" cap="none" spc="0" baseline="0" dirty="0">
              <a:solidFill>
                <a:srgbClr val="000000"/>
              </a:solidFill>
              <a:uFillTx/>
              <a:latin typeface="Franklin Gothic Book"/>
            </a:endParaRPr>
          </a:p>
          <a:p>
            <a:pPr lvl="0">
              <a:defRPr sz="1800" b="0" i="0" u="none" strike="noStrike" kern="0" cap="none" spc="0" baseline="0">
                <a:solidFill>
                  <a:srgbClr val="000000"/>
                </a:solidFill>
                <a:uFillTx/>
              </a:defRPr>
            </a:pPr>
            <a:r>
              <a:rPr lang="en-US" sz="1050" i="1" dirty="0" err="1">
                <a:solidFill>
                  <a:srgbClr val="000000"/>
                </a:solidFill>
                <a:latin typeface="Franklin Gothic Book"/>
              </a:rPr>
              <a:t>Adresse</a:t>
            </a:r>
            <a:r>
              <a:rPr lang="en-US" sz="1050" i="1" dirty="0">
                <a:solidFill>
                  <a:srgbClr val="000000"/>
                </a:solidFill>
                <a:latin typeface="Franklin Gothic Book"/>
              </a:rPr>
              <a:t> </a:t>
            </a:r>
            <a:r>
              <a:rPr lang="en-US" sz="1050" b="0" i="0" u="none" strike="noStrike" kern="1200" cap="none" spc="0" baseline="0" dirty="0" smtClean="0">
                <a:solidFill>
                  <a:srgbClr val="000000"/>
                </a:solidFill>
                <a:uFillTx/>
                <a:latin typeface="Franklin Gothic Book"/>
              </a:rPr>
              <a:t>:_______________________________________________________________________________________</a:t>
            </a:r>
            <a:endParaRPr lang="en-US" sz="1050" b="0" i="0" u="none" strike="noStrike" kern="1200" cap="none" spc="0" baseline="0" dirty="0">
              <a:solidFill>
                <a:srgbClr val="000000"/>
              </a:solidFill>
              <a:uFillTx/>
              <a:latin typeface="Franklin Gothic Book"/>
            </a:endParaRPr>
          </a:p>
          <a:p>
            <a:pPr lvl="0">
              <a:defRPr sz="1800" b="0" i="0" u="none" strike="noStrike" kern="0" cap="none" spc="0" baseline="0">
                <a:solidFill>
                  <a:srgbClr val="000000"/>
                </a:solidFill>
                <a:uFillTx/>
              </a:defRPr>
            </a:pPr>
            <a:r>
              <a:rPr lang="en-US" sz="1050" i="1" dirty="0">
                <a:solidFill>
                  <a:srgbClr val="000000"/>
                </a:solidFill>
                <a:latin typeface="Franklin Gothic Book"/>
              </a:rPr>
              <a:t>Ville </a:t>
            </a:r>
            <a:r>
              <a:rPr lang="en-US" sz="1050" b="0" i="0" u="none" strike="noStrike" kern="1200" cap="none" spc="0" baseline="0" dirty="0" smtClean="0">
                <a:solidFill>
                  <a:srgbClr val="000000"/>
                </a:solidFill>
                <a:uFillTx/>
                <a:latin typeface="Franklin Gothic Book"/>
              </a:rPr>
              <a:t>:_______________________________ </a:t>
            </a:r>
            <a:r>
              <a:rPr lang="en-US" sz="1050" i="1" dirty="0">
                <a:solidFill>
                  <a:srgbClr val="000000"/>
                </a:solidFill>
                <a:latin typeface="Franklin Gothic Book"/>
              </a:rPr>
              <a:t>B</a:t>
            </a:r>
            <a:r>
              <a:rPr lang="en-US" sz="1050" b="0" i="1" u="none" strike="noStrike" kern="1200" cap="none" spc="0" baseline="0" dirty="0" smtClean="0">
                <a:solidFill>
                  <a:srgbClr val="000000"/>
                </a:solidFill>
                <a:uFillTx/>
                <a:latin typeface="Franklin Gothic Book"/>
              </a:rPr>
              <a:t>. P.</a:t>
            </a:r>
            <a:r>
              <a:rPr lang="en-US" sz="1050" b="0" i="0" u="none" strike="noStrike" kern="1200" cap="none" spc="0" baseline="0" dirty="0" smtClean="0">
                <a:solidFill>
                  <a:srgbClr val="000000"/>
                </a:solidFill>
                <a:uFillTx/>
                <a:latin typeface="Franklin Gothic Book"/>
              </a:rPr>
              <a:t>: __________________</a:t>
            </a:r>
            <a:r>
              <a:rPr lang="en-US" sz="1050" b="0" i="1" u="none" strike="noStrike" kern="1200" cap="none" spc="0" baseline="0" dirty="0" smtClean="0">
                <a:solidFill>
                  <a:srgbClr val="000000"/>
                </a:solidFill>
                <a:uFillTx/>
                <a:latin typeface="Franklin Gothic Book"/>
              </a:rPr>
              <a:t>Pays</a:t>
            </a:r>
            <a:r>
              <a:rPr lang="en-US" sz="1050" b="0" i="0" u="none" strike="noStrike" kern="1200" cap="none" spc="0" baseline="0" dirty="0" smtClean="0">
                <a:solidFill>
                  <a:srgbClr val="000000"/>
                </a:solidFill>
                <a:uFillTx/>
                <a:latin typeface="Franklin Gothic Book"/>
              </a:rPr>
              <a:t>: ________________________________</a:t>
            </a:r>
            <a:endParaRPr lang="en-US" sz="1050" b="0" i="0" u="none" strike="noStrike" kern="1200" cap="none" spc="0" baseline="0" dirty="0">
              <a:solidFill>
                <a:srgbClr val="000000"/>
              </a:solidFill>
              <a:uFillTx/>
              <a:latin typeface="Franklin Gothic Book"/>
            </a:endParaRPr>
          </a:p>
          <a:p>
            <a:pPr lvl="0">
              <a:defRPr sz="1800" b="0" i="0" u="none" strike="noStrike" kern="0" cap="none" spc="0" baseline="0">
                <a:solidFill>
                  <a:srgbClr val="000000"/>
                </a:solidFill>
                <a:uFillTx/>
              </a:defRPr>
            </a:pPr>
            <a:r>
              <a:rPr lang="fr-FR" sz="1050" dirty="0"/>
              <a:t>Compte contribuable Nr</a:t>
            </a:r>
            <a:r>
              <a:rPr lang="en-US" sz="1050" i="1" dirty="0" smtClean="0">
                <a:latin typeface="Franklin Gothic Book" pitchFamily="2" charset="0"/>
              </a:rPr>
              <a:t>.</a:t>
            </a:r>
            <a:r>
              <a:rPr lang="en-US" sz="1050" b="0" i="1" u="none" strike="noStrike" kern="1200" cap="none" spc="0" baseline="0" dirty="0" smtClean="0">
                <a:solidFill>
                  <a:srgbClr val="000000"/>
                </a:solidFill>
                <a:uFillTx/>
                <a:latin typeface="Franklin Gothic Book"/>
              </a:rPr>
              <a:t>**: </a:t>
            </a:r>
            <a:r>
              <a:rPr lang="en-US" sz="1050" b="0" i="0" u="none" strike="noStrike" kern="1200" cap="none" spc="0" baseline="0" dirty="0" smtClean="0">
                <a:solidFill>
                  <a:srgbClr val="000000"/>
                </a:solidFill>
                <a:uFillTx/>
                <a:latin typeface="Franklin Gothic Book"/>
              </a:rPr>
              <a:t>____________________________ </a:t>
            </a:r>
            <a:r>
              <a:rPr lang="fr-FR" sz="1050" i="1" dirty="0">
                <a:solidFill>
                  <a:srgbClr val="000000"/>
                </a:solidFill>
                <a:latin typeface="Franklin Gothic Book"/>
              </a:rPr>
              <a:t>N° du bon de commande</a:t>
            </a:r>
            <a:r>
              <a:rPr lang="en-US" sz="1050" b="0" i="0" u="none" strike="noStrike" kern="1200" cap="none" spc="0" baseline="0" dirty="0" smtClean="0">
                <a:solidFill>
                  <a:srgbClr val="000000"/>
                </a:solidFill>
                <a:uFillTx/>
                <a:latin typeface="Franklin Gothic Book"/>
              </a:rPr>
              <a:t>.:____________________</a:t>
            </a:r>
            <a:endParaRPr lang="en-US" sz="1050" b="0" i="0" u="none" strike="noStrike" kern="1200" cap="none" spc="0" baseline="0" dirty="0">
              <a:solidFill>
                <a:srgbClr val="000000"/>
              </a:solidFill>
              <a:uFillTx/>
              <a:latin typeface="Franklin Gothic Book"/>
            </a:endParaRPr>
          </a:p>
          <a:p>
            <a:pPr lvl="0">
              <a:defRPr sz="1800" b="0" i="0" u="none" strike="noStrike" kern="0" cap="none" spc="0" baseline="0">
                <a:solidFill>
                  <a:srgbClr val="000000"/>
                </a:solidFill>
                <a:uFillTx/>
              </a:defRPr>
            </a:pPr>
            <a:r>
              <a:rPr lang="en-US" sz="1050" b="0" i="1" u="none" strike="noStrike" kern="1200" cap="none" spc="0" baseline="0" dirty="0" smtClean="0">
                <a:solidFill>
                  <a:srgbClr val="000000"/>
                </a:solidFill>
                <a:uFillTx/>
                <a:latin typeface="Franklin Gothic Book"/>
              </a:rPr>
              <a:t>Contact: Mr</a:t>
            </a:r>
            <a:r>
              <a:rPr lang="en-US" sz="1050" b="0" i="1" u="none" strike="noStrike" kern="1200" cap="none" spc="0" baseline="0" dirty="0">
                <a:solidFill>
                  <a:srgbClr val="000000"/>
                </a:solidFill>
                <a:uFillTx/>
                <a:latin typeface="Franklin Gothic Book"/>
              </a:rPr>
              <a:t>. </a:t>
            </a:r>
            <a:r>
              <a:rPr lang="en-US" sz="1050" b="0" i="1" u="none" strike="noStrike" kern="1200" cap="none" spc="0" baseline="0" dirty="0" smtClean="0">
                <a:solidFill>
                  <a:srgbClr val="000000"/>
                </a:solidFill>
                <a:uFillTx/>
                <a:latin typeface="Franklin Gothic Book"/>
              </a:rPr>
              <a:t>/ </a:t>
            </a:r>
            <a:r>
              <a:rPr lang="en-US" sz="1050" i="1" dirty="0" smtClean="0">
                <a:solidFill>
                  <a:srgbClr val="000000"/>
                </a:solidFill>
                <a:latin typeface="Franklin Gothic Book"/>
              </a:rPr>
              <a:t>Mme</a:t>
            </a:r>
            <a:r>
              <a:rPr lang="en-US" sz="1050" b="0" i="1" u="none" strike="noStrike" kern="1200" cap="none" spc="0" baseline="0" dirty="0" smtClean="0">
                <a:solidFill>
                  <a:srgbClr val="000000"/>
                </a:solidFill>
                <a:uFillTx/>
                <a:latin typeface="Franklin Gothic Book"/>
              </a:rPr>
              <a:t>. Nom </a:t>
            </a:r>
            <a:r>
              <a:rPr lang="en-US" sz="1050" b="0" i="0" u="none" strike="noStrike" kern="1200" cap="none" spc="0" baseline="0" dirty="0" smtClean="0">
                <a:solidFill>
                  <a:srgbClr val="000000"/>
                </a:solidFill>
                <a:uFillTx/>
                <a:latin typeface="Franklin Gothic Book"/>
              </a:rPr>
              <a:t>: ______________________________ </a:t>
            </a:r>
            <a:r>
              <a:rPr lang="fr-FR" sz="1050" dirty="0"/>
              <a:t>Prénoms</a:t>
            </a:r>
            <a:r>
              <a:rPr lang="en-US" sz="1050" i="1" dirty="0" smtClean="0">
                <a:solidFill>
                  <a:srgbClr val="000000"/>
                </a:solidFill>
                <a:latin typeface="Franklin Gothic Book"/>
              </a:rPr>
              <a:t> </a:t>
            </a:r>
            <a:r>
              <a:rPr lang="en-US" sz="1050" b="0" i="0" u="none" strike="noStrike" kern="1200" cap="none" spc="0" baseline="0" dirty="0" smtClean="0">
                <a:solidFill>
                  <a:srgbClr val="000000"/>
                </a:solidFill>
                <a:uFillTx/>
                <a:latin typeface="Franklin Gothic Book"/>
              </a:rPr>
              <a:t>: _________________________________</a:t>
            </a:r>
            <a:endParaRPr lang="en-US" sz="1050" b="0" i="0" u="none" strike="noStrike" kern="1200" cap="none" spc="0" baseline="0" dirty="0">
              <a:solidFill>
                <a:srgbClr val="000000"/>
              </a:solidFill>
              <a:uFillTx/>
              <a:latin typeface="Franklin Gothic Book"/>
            </a:endParaRPr>
          </a:p>
          <a:p>
            <a:pPr lvl="0">
              <a:defRPr sz="1800" b="0" i="0" u="none" strike="noStrike" kern="0" cap="none" spc="0" baseline="0">
                <a:solidFill>
                  <a:srgbClr val="000000"/>
                </a:solidFill>
                <a:uFillTx/>
              </a:defRPr>
            </a:pPr>
            <a:r>
              <a:rPr lang="en-US" sz="1050" i="1" dirty="0" err="1" smtClean="0">
                <a:solidFill>
                  <a:srgbClr val="000000"/>
                </a:solidFill>
                <a:latin typeface="Franklin Gothic Book"/>
              </a:rPr>
              <a:t>Télép</a:t>
            </a:r>
            <a:r>
              <a:rPr lang="en-US" sz="1050" i="1" dirty="0" smtClean="0">
                <a:solidFill>
                  <a:srgbClr val="000000"/>
                </a:solidFill>
                <a:latin typeface="Franklin Gothic Book"/>
              </a:rPr>
              <a:t>. </a:t>
            </a:r>
            <a:r>
              <a:rPr lang="en-US" sz="1050" i="1" dirty="0">
                <a:solidFill>
                  <a:srgbClr val="000000"/>
                </a:solidFill>
                <a:latin typeface="Franklin Gothic Book"/>
              </a:rPr>
              <a:t>travail </a:t>
            </a:r>
            <a:r>
              <a:rPr lang="en-US" sz="1050" b="0" i="0" u="none" strike="noStrike" kern="1200" cap="none" spc="0" baseline="0" dirty="0" smtClean="0">
                <a:solidFill>
                  <a:srgbClr val="000000"/>
                </a:solidFill>
                <a:uFillTx/>
                <a:latin typeface="Franklin Gothic Book"/>
              </a:rPr>
              <a:t>: </a:t>
            </a:r>
            <a:r>
              <a:rPr lang="en-US" sz="1050" b="0" i="0" u="none" strike="noStrike" kern="1200" cap="none" spc="0" baseline="0" dirty="0">
                <a:solidFill>
                  <a:srgbClr val="000000"/>
                </a:solidFill>
                <a:uFillTx/>
                <a:latin typeface="Franklin Gothic Book"/>
              </a:rPr>
              <a:t>_______- </a:t>
            </a:r>
            <a:r>
              <a:rPr lang="en-US" sz="1050" b="0" i="0" u="none" strike="noStrike" kern="1200" cap="none" spc="0" baseline="0" dirty="0" smtClean="0">
                <a:solidFill>
                  <a:srgbClr val="000000"/>
                </a:solidFill>
                <a:uFillTx/>
                <a:latin typeface="Franklin Gothic Book"/>
              </a:rPr>
              <a:t>_____________________________ </a:t>
            </a:r>
            <a:r>
              <a:rPr lang="en-US" sz="1050" b="0" i="1" u="none" strike="noStrike" kern="1200" cap="none" spc="0" baseline="0" dirty="0">
                <a:solidFill>
                  <a:srgbClr val="000000"/>
                </a:solidFill>
                <a:uFillTx/>
                <a:latin typeface="Franklin Gothic Book"/>
              </a:rPr>
              <a:t>Fax</a:t>
            </a:r>
            <a:r>
              <a:rPr lang="en-US" sz="1050" b="0" i="0" u="none" strike="noStrike" kern="1200" cap="none" spc="0" baseline="0" dirty="0">
                <a:solidFill>
                  <a:srgbClr val="000000"/>
                </a:solidFill>
                <a:uFillTx/>
                <a:latin typeface="Franklin Gothic Book"/>
              </a:rPr>
              <a:t>: </a:t>
            </a:r>
            <a:r>
              <a:rPr lang="en-US" sz="1050" b="0" i="0" u="none" strike="noStrike" kern="1200" cap="none" spc="0" baseline="0" dirty="0" smtClean="0">
                <a:solidFill>
                  <a:srgbClr val="000000"/>
                </a:solidFill>
                <a:uFillTx/>
                <a:latin typeface="Franklin Gothic Book"/>
              </a:rPr>
              <a:t>_________-________________________________</a:t>
            </a:r>
            <a:endParaRPr lang="pt-PT" sz="1050" b="0" i="0" u="none" strike="noStrike" kern="1200" cap="none" spc="0" baseline="0" dirty="0">
              <a:solidFill>
                <a:srgbClr val="000000"/>
              </a:solidFill>
              <a:uFillTx/>
              <a:latin typeface="Franklin Gothic Book"/>
            </a:endParaRPr>
          </a:p>
          <a:p>
            <a:pPr lvl="0">
              <a:defRPr sz="1800" b="0" i="0" u="none" strike="noStrike" kern="0" cap="none" spc="0" baseline="0">
                <a:solidFill>
                  <a:srgbClr val="000000"/>
                </a:solidFill>
                <a:uFillTx/>
              </a:defRPr>
            </a:pPr>
            <a:r>
              <a:rPr lang="en-US" sz="1050" b="0" i="1" u="none" strike="noStrike" kern="1200" cap="none" spc="0" baseline="0" dirty="0" smtClean="0">
                <a:solidFill>
                  <a:srgbClr val="000000"/>
                </a:solidFill>
                <a:uFillTx/>
                <a:latin typeface="Franklin Gothic Book"/>
              </a:rPr>
              <a:t>E-mail </a:t>
            </a:r>
            <a:r>
              <a:rPr lang="en-US" sz="1050" b="0" i="0" u="none" strike="noStrike" kern="1200" cap="none" spc="0" baseline="0" dirty="0">
                <a:solidFill>
                  <a:srgbClr val="000000"/>
                </a:solidFill>
                <a:uFillTx/>
                <a:latin typeface="Franklin Gothic Book"/>
              </a:rPr>
              <a:t>***: </a:t>
            </a:r>
            <a:r>
              <a:rPr lang="en-US" sz="1050" b="0" i="0" u="none" strike="noStrike" kern="1200" cap="none" spc="0" baseline="0" dirty="0" smtClean="0">
                <a:solidFill>
                  <a:srgbClr val="000000"/>
                </a:solidFill>
                <a:uFillTx/>
                <a:latin typeface="Franklin Gothic Book"/>
              </a:rPr>
              <a:t>________________________________ </a:t>
            </a:r>
            <a:r>
              <a:rPr lang="en-US" sz="1050" i="1" dirty="0" err="1" smtClean="0">
                <a:solidFill>
                  <a:srgbClr val="000000"/>
                </a:solidFill>
                <a:latin typeface="Franklin Gothic Book"/>
              </a:rPr>
              <a:t>Télép</a:t>
            </a:r>
            <a:r>
              <a:rPr lang="en-US" sz="1050" i="1" dirty="0" smtClean="0">
                <a:solidFill>
                  <a:srgbClr val="000000"/>
                </a:solidFill>
                <a:latin typeface="Franklin Gothic Book"/>
              </a:rPr>
              <a:t>. </a:t>
            </a:r>
            <a:r>
              <a:rPr lang="en-US" sz="1050" i="1" dirty="0">
                <a:solidFill>
                  <a:srgbClr val="000000"/>
                </a:solidFill>
                <a:latin typeface="Franklin Gothic Book"/>
              </a:rPr>
              <a:t>Mobile </a:t>
            </a:r>
            <a:r>
              <a:rPr lang="en-US" sz="1050" b="0" i="0" u="none" strike="noStrike" kern="1200" cap="none" spc="0" baseline="0" dirty="0" smtClean="0">
                <a:solidFill>
                  <a:srgbClr val="000000"/>
                </a:solidFill>
                <a:uFillTx/>
                <a:latin typeface="Franklin Gothic Book"/>
              </a:rPr>
              <a:t>: _________-______________________________</a:t>
            </a:r>
            <a:endParaRPr lang="pt-PT" sz="1050" b="0" i="0" u="none" strike="noStrike" kern="1200" cap="none" spc="0" baseline="0" dirty="0">
              <a:solidFill>
                <a:srgbClr val="000000"/>
              </a:solidFill>
              <a:uFillTx/>
              <a:latin typeface="Franklin Gothic Book"/>
            </a:endParaRPr>
          </a:p>
          <a:p>
            <a:pPr lvl="0">
              <a:defRPr sz="1800" b="0" i="0" u="none" strike="noStrike" kern="0" cap="none" spc="0" baseline="0">
                <a:solidFill>
                  <a:srgbClr val="000000"/>
                </a:solidFill>
                <a:uFillTx/>
              </a:defRPr>
            </a:pPr>
            <a:r>
              <a:rPr lang="fr-FR" sz="1050" i="1" dirty="0">
                <a:solidFill>
                  <a:srgbClr val="000000"/>
                </a:solidFill>
                <a:latin typeface="Franklin Gothic Book"/>
              </a:rPr>
              <a:t>Produits ou services à présenter </a:t>
            </a:r>
            <a:r>
              <a:rPr lang="pt-PT" sz="1050" b="0" i="0" u="none" strike="noStrike" kern="1200" cap="none" spc="0" baseline="0" dirty="0" smtClean="0">
                <a:solidFill>
                  <a:srgbClr val="000000"/>
                </a:solidFill>
                <a:uFillTx/>
                <a:latin typeface="Franklin Gothic Book"/>
              </a:rPr>
              <a:t>___________________________________________________________________</a:t>
            </a:r>
            <a:endParaRPr lang="pt-PT" sz="1050" b="0" i="0" u="none" strike="noStrike" kern="1200" cap="none" spc="0" baseline="0" dirty="0">
              <a:solidFill>
                <a:srgbClr val="000000"/>
              </a:solidFill>
              <a:uFillTx/>
              <a:latin typeface="Franklin Gothic Book"/>
            </a:endParaRPr>
          </a:p>
        </p:txBody>
      </p:sp>
      <p:sp>
        <p:nvSpPr>
          <p:cNvPr id="107" name="TextBox 36"/>
          <p:cNvSpPr txBox="1"/>
          <p:nvPr/>
        </p:nvSpPr>
        <p:spPr>
          <a:xfrm>
            <a:off x="6523" y="2537108"/>
            <a:ext cx="6835495" cy="600164"/>
          </a:xfrm>
          <a:prstGeom prst="rect">
            <a:avLst/>
          </a:prstGeom>
          <a:noFill/>
          <a:ln>
            <a:noFill/>
          </a:ln>
        </p:spPr>
        <p:txBody>
          <a:bodyPr vert="horz" wrap="square" lIns="91440" tIns="45720" rIns="91440" bIns="45720" anchor="t" anchorCtr="0" compatLnSpc="1">
            <a:spAutoFit/>
          </a:bodyPr>
          <a:lstStyle/>
          <a:p>
            <a:pPr lvl="0">
              <a:defRPr sz="1800" b="0" i="0" u="none" strike="noStrike" kern="0" cap="none" spc="0" baseline="0">
                <a:solidFill>
                  <a:srgbClr val="000000"/>
                </a:solidFill>
                <a:uFillTx/>
              </a:defRPr>
            </a:pPr>
            <a:r>
              <a:rPr lang="en-US" sz="1100" i="1" dirty="0">
                <a:solidFill>
                  <a:srgbClr val="000000"/>
                </a:solidFill>
                <a:latin typeface="Arial Narrow" pitchFamily="34"/>
              </a:rPr>
              <a:t>* Maximum 20 </a:t>
            </a:r>
            <a:r>
              <a:rPr lang="en-US" sz="1100" i="1" dirty="0" err="1">
                <a:solidFill>
                  <a:srgbClr val="000000"/>
                </a:solidFill>
                <a:latin typeface="Arial Narrow" pitchFamily="34"/>
              </a:rPr>
              <a:t>caractères</a:t>
            </a:r>
            <a:endParaRPr lang="en-US" sz="1100" b="0" i="1" u="none" strike="noStrike" kern="1200" cap="none" spc="0" baseline="0" dirty="0" smtClean="0">
              <a:solidFill>
                <a:srgbClr val="000000"/>
              </a:solidFill>
              <a:uFillTx/>
              <a:latin typeface="Arial Narrow" pitchFamily="34"/>
            </a:endParaRPr>
          </a:p>
          <a:p>
            <a:pPr lvl="0">
              <a:defRPr sz="1800" b="0" i="0" u="none" strike="noStrike" kern="0" cap="none" spc="0" baseline="0">
                <a:solidFill>
                  <a:srgbClr val="000000"/>
                </a:solidFill>
                <a:uFillTx/>
              </a:defRPr>
            </a:pPr>
            <a:r>
              <a:rPr lang="en-US" sz="1100" b="0" i="1" u="none" strike="noStrike" kern="1200" cap="none" spc="0" baseline="0" dirty="0" smtClean="0">
                <a:solidFill>
                  <a:srgbClr val="000000"/>
                </a:solidFill>
                <a:uFillTx/>
                <a:latin typeface="Arial Narrow" pitchFamily="34"/>
              </a:rPr>
              <a:t> ** </a:t>
            </a:r>
            <a:r>
              <a:rPr lang="fr-FR" sz="1100" i="1" dirty="0">
                <a:solidFill>
                  <a:srgbClr val="000000"/>
                </a:solidFill>
                <a:latin typeface="Arial Narrow" pitchFamily="34"/>
              </a:rPr>
              <a:t>S'il n'y a pas de </a:t>
            </a:r>
            <a:r>
              <a:rPr lang="fr-FR" sz="1100" i="1" dirty="0"/>
              <a:t>Compte C</a:t>
            </a:r>
            <a:r>
              <a:rPr lang="fr-FR" sz="1100" i="1" dirty="0" smtClean="0"/>
              <a:t>ontribuable</a:t>
            </a:r>
            <a:r>
              <a:rPr lang="fr-FR" sz="1100" i="1" dirty="0" smtClean="0">
                <a:solidFill>
                  <a:srgbClr val="000000"/>
                </a:solidFill>
                <a:latin typeface="Arial Narrow" pitchFamily="34"/>
              </a:rPr>
              <a:t>, </a:t>
            </a:r>
            <a:r>
              <a:rPr lang="fr-FR" sz="1100" i="1" dirty="0">
                <a:solidFill>
                  <a:srgbClr val="000000"/>
                </a:solidFill>
                <a:latin typeface="Arial Narrow" pitchFamily="34"/>
              </a:rPr>
              <a:t>veuillez nous envoyer un document délivré par l'administration fiscale qui le remplace</a:t>
            </a:r>
            <a:r>
              <a:rPr lang="en-US" sz="1100" b="0" i="1" u="none" strike="noStrike" kern="1200" cap="none" spc="0" baseline="0" dirty="0" smtClean="0">
                <a:solidFill>
                  <a:srgbClr val="000000"/>
                </a:solidFill>
                <a:uFillTx/>
                <a:latin typeface="Arial Narrow" pitchFamily="34"/>
              </a:rPr>
              <a:t>.</a:t>
            </a:r>
            <a:endParaRPr lang="pt-PT" sz="1100" b="0" i="1" u="none" strike="noStrike" kern="1200" cap="none" spc="0" baseline="0" dirty="0">
              <a:solidFill>
                <a:srgbClr val="000000"/>
              </a:solidFill>
              <a:uFillTx/>
              <a:latin typeface="Arial Narrow" pitchFamily="34"/>
            </a:endParaRPr>
          </a:p>
          <a:p>
            <a:pPr lvl="0">
              <a:defRPr sz="1800" b="0" i="0" u="none" strike="noStrike" kern="0" cap="none" spc="0" baseline="0">
                <a:solidFill>
                  <a:srgbClr val="000000"/>
                </a:solidFill>
                <a:uFillTx/>
              </a:defRPr>
            </a:pPr>
            <a:r>
              <a:rPr lang="en-US" sz="1100" b="0" i="1" u="none" strike="noStrike" kern="1200" cap="none" spc="0" baseline="0" dirty="0">
                <a:solidFill>
                  <a:srgbClr val="000000"/>
                </a:solidFill>
                <a:uFillTx/>
                <a:latin typeface="Arial Narrow" pitchFamily="34"/>
              </a:rPr>
              <a:t>*** </a:t>
            </a:r>
            <a:r>
              <a:rPr lang="fr-FR" sz="1100" i="1" dirty="0">
                <a:latin typeface="Arial Narrow" pitchFamily="34"/>
              </a:rPr>
              <a:t>Champ obligatoire – toute correspondance sera envoyée par </a:t>
            </a:r>
            <a:r>
              <a:rPr lang="fr-FR" sz="1100" i="1" dirty="0" smtClean="0">
                <a:latin typeface="Arial Narrow" pitchFamily="34"/>
              </a:rPr>
              <a:t>e-mail.</a:t>
            </a:r>
            <a:endParaRPr lang="pt-PT" sz="1100" b="0" i="1" u="none" strike="noStrike" kern="1200" cap="none" spc="0" baseline="0" dirty="0">
              <a:solidFill>
                <a:srgbClr val="000000"/>
              </a:solidFill>
              <a:uFillTx/>
              <a:latin typeface="Arial Narrow" pitchFamily="34"/>
            </a:endParaRPr>
          </a:p>
        </p:txBody>
      </p:sp>
      <p:sp>
        <p:nvSpPr>
          <p:cNvPr id="108" name="TextBox 107"/>
          <p:cNvSpPr txBox="1"/>
          <p:nvPr/>
        </p:nvSpPr>
        <p:spPr>
          <a:xfrm>
            <a:off x="357329" y="3984491"/>
            <a:ext cx="4583839" cy="276999"/>
          </a:xfrm>
          <a:prstGeom prst="rect">
            <a:avLst/>
          </a:prstGeom>
          <a:noFill/>
        </p:spPr>
        <p:txBody>
          <a:bodyPr wrap="square" rtlCol="0">
            <a:spAutoFit/>
          </a:bodyPr>
          <a:lstStyle/>
          <a:p>
            <a:r>
              <a:rPr lang="fr-FR" sz="1200" i="1" dirty="0">
                <a:latin typeface="Arial Narrow" pitchFamily="34" charset="0"/>
              </a:rPr>
              <a:t>Si les objets de l'exposition nécessitent des soins particuliers, veuillez indiquer </a:t>
            </a:r>
            <a:r>
              <a:rPr lang="en-GB" sz="1200" i="1" dirty="0" smtClean="0">
                <a:latin typeface="Arial Narrow" pitchFamily="34" charset="0"/>
              </a:rPr>
              <a:t>: </a:t>
            </a:r>
            <a:endParaRPr lang="en-GB" sz="1200" i="1" dirty="0">
              <a:latin typeface="Arial Narrow" pitchFamily="34" charset="0"/>
            </a:endParaRPr>
          </a:p>
        </p:txBody>
      </p:sp>
      <p:sp>
        <p:nvSpPr>
          <p:cNvPr id="109" name="Rectangle 108"/>
          <p:cNvSpPr/>
          <p:nvPr/>
        </p:nvSpPr>
        <p:spPr>
          <a:xfrm>
            <a:off x="4874924" y="4058999"/>
            <a:ext cx="216024" cy="160566"/>
          </a:xfrm>
          <a:prstGeom prst="rect">
            <a:avLst/>
          </a:prstGeom>
          <a:noFill/>
          <a:ln w="9525">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0" name="Rectangle 109"/>
          <p:cNvSpPr/>
          <p:nvPr/>
        </p:nvSpPr>
        <p:spPr>
          <a:xfrm>
            <a:off x="5803408" y="4061832"/>
            <a:ext cx="216024" cy="160566"/>
          </a:xfrm>
          <a:prstGeom prst="rect">
            <a:avLst/>
          </a:prstGeom>
          <a:noFill/>
          <a:ln w="9525">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1" name="TextBox 110"/>
          <p:cNvSpPr txBox="1"/>
          <p:nvPr/>
        </p:nvSpPr>
        <p:spPr>
          <a:xfrm>
            <a:off x="5024082" y="3989640"/>
            <a:ext cx="414854" cy="276999"/>
          </a:xfrm>
          <a:prstGeom prst="rect">
            <a:avLst/>
          </a:prstGeom>
          <a:noFill/>
        </p:spPr>
        <p:txBody>
          <a:bodyPr wrap="square" rtlCol="0">
            <a:spAutoFit/>
          </a:bodyPr>
          <a:lstStyle/>
          <a:p>
            <a:r>
              <a:rPr lang="en-GB" sz="1200" dirty="0" err="1" smtClean="0">
                <a:latin typeface="Arial Narrow" pitchFamily="34" charset="0"/>
              </a:rPr>
              <a:t>Oui</a:t>
            </a:r>
            <a:endParaRPr lang="en-GB" sz="1200" dirty="0">
              <a:latin typeface="Arial Narrow" pitchFamily="34" charset="0"/>
            </a:endParaRPr>
          </a:p>
        </p:txBody>
      </p:sp>
      <p:sp>
        <p:nvSpPr>
          <p:cNvPr id="112" name="TextBox 111"/>
          <p:cNvSpPr txBox="1"/>
          <p:nvPr/>
        </p:nvSpPr>
        <p:spPr>
          <a:xfrm>
            <a:off x="5966474" y="3999349"/>
            <a:ext cx="414854" cy="276999"/>
          </a:xfrm>
          <a:prstGeom prst="rect">
            <a:avLst/>
          </a:prstGeom>
          <a:noFill/>
        </p:spPr>
        <p:txBody>
          <a:bodyPr wrap="square" rtlCol="0">
            <a:spAutoFit/>
          </a:bodyPr>
          <a:lstStyle/>
          <a:p>
            <a:r>
              <a:rPr lang="en-GB" sz="1200" dirty="0" smtClean="0">
                <a:latin typeface="Arial Narrow" pitchFamily="34" charset="0"/>
              </a:rPr>
              <a:t>Non</a:t>
            </a:r>
            <a:endParaRPr lang="en-GB" sz="1200" dirty="0">
              <a:latin typeface="Arial Narrow" pitchFamily="34" charset="0"/>
            </a:endParaRPr>
          </a:p>
        </p:txBody>
      </p:sp>
      <p:sp>
        <p:nvSpPr>
          <p:cNvPr id="113" name="TextBox 112"/>
          <p:cNvSpPr txBox="1"/>
          <p:nvPr/>
        </p:nvSpPr>
        <p:spPr>
          <a:xfrm>
            <a:off x="5410361" y="3989824"/>
            <a:ext cx="364472" cy="276999"/>
          </a:xfrm>
          <a:prstGeom prst="rect">
            <a:avLst/>
          </a:prstGeom>
          <a:noFill/>
        </p:spPr>
        <p:txBody>
          <a:bodyPr wrap="square" rtlCol="0">
            <a:spAutoFit/>
          </a:bodyPr>
          <a:lstStyle/>
          <a:p>
            <a:r>
              <a:rPr lang="en-GB" sz="1200" b="1" i="1" dirty="0" err="1" smtClean="0">
                <a:latin typeface="Arial Narrow" pitchFamily="34" charset="0"/>
              </a:rPr>
              <a:t>ou</a:t>
            </a:r>
            <a:endParaRPr lang="en-GB" sz="1200" b="1" i="1" dirty="0">
              <a:latin typeface="Arial Narrow" pitchFamily="34" charset="0"/>
            </a:endParaRPr>
          </a:p>
        </p:txBody>
      </p:sp>
      <p:sp>
        <p:nvSpPr>
          <p:cNvPr id="114" name="TextBox 113"/>
          <p:cNvSpPr txBox="1"/>
          <p:nvPr/>
        </p:nvSpPr>
        <p:spPr>
          <a:xfrm>
            <a:off x="375645" y="4150573"/>
            <a:ext cx="6278857" cy="830997"/>
          </a:xfrm>
          <a:prstGeom prst="rect">
            <a:avLst/>
          </a:prstGeom>
          <a:noFill/>
        </p:spPr>
        <p:txBody>
          <a:bodyPr wrap="square" rtlCol="0">
            <a:spAutoFit/>
          </a:bodyPr>
          <a:lstStyle/>
          <a:p>
            <a:r>
              <a:rPr lang="fr-FR" sz="1200" i="1" dirty="0">
                <a:latin typeface="Arial Narrow" pitchFamily="34" charset="0"/>
              </a:rPr>
              <a:t>Si vous souhaitez participer aux </a:t>
            </a:r>
            <a:r>
              <a:rPr lang="fr-FR" sz="1200" i="1" dirty="0" err="1">
                <a:latin typeface="Arial Narrow" pitchFamily="34" charset="0"/>
              </a:rPr>
              <a:t>événements</a:t>
            </a:r>
            <a:r>
              <a:rPr lang="fr-FR" sz="1200" i="1" dirty="0">
                <a:latin typeface="Arial Narrow" pitchFamily="34" charset="0"/>
              </a:rPr>
              <a:t> suivants, veuillez cocher et indiquer le nombre de participants </a:t>
            </a:r>
            <a:r>
              <a:rPr lang="pt-PT" sz="1200" b="1" i="1" dirty="0" smtClean="0">
                <a:solidFill>
                  <a:schemeClr val="bg2">
                    <a:lumMod val="50000"/>
                  </a:schemeClr>
                </a:solidFill>
                <a:latin typeface="Arial Narrow" pitchFamily="34" charset="0"/>
              </a:rPr>
              <a:t>:</a:t>
            </a:r>
          </a:p>
          <a:p>
            <a:endParaRPr lang="pt-PT" sz="600" dirty="0" smtClean="0">
              <a:latin typeface="Arial Narrow" pitchFamily="34" charset="0"/>
            </a:endParaRPr>
          </a:p>
          <a:p>
            <a:endParaRPr lang="pt-PT" sz="600" dirty="0" smtClean="0">
              <a:latin typeface="Arial Narrow" pitchFamily="34" charset="0"/>
            </a:endParaRPr>
          </a:p>
          <a:p>
            <a:r>
              <a:rPr lang="pt-PT" sz="1200" dirty="0">
                <a:latin typeface="Arial Narrow" pitchFamily="34" charset="0"/>
              </a:rPr>
              <a:t> </a:t>
            </a:r>
            <a:r>
              <a:rPr lang="pt-PT" sz="1200" dirty="0" smtClean="0">
                <a:latin typeface="Arial Narrow" pitchFamily="34" charset="0"/>
              </a:rPr>
              <a:t>               </a:t>
            </a:r>
          </a:p>
          <a:p>
            <a:endParaRPr lang="pt-PT" sz="1200" dirty="0" smtClean="0">
              <a:latin typeface="Arial Narrow" pitchFamily="34" charset="0"/>
            </a:endParaRPr>
          </a:p>
        </p:txBody>
      </p:sp>
      <p:grpSp>
        <p:nvGrpSpPr>
          <p:cNvPr id="115" name="Group 114"/>
          <p:cNvGrpSpPr/>
          <p:nvPr/>
        </p:nvGrpSpPr>
        <p:grpSpPr>
          <a:xfrm>
            <a:off x="264841" y="4398650"/>
            <a:ext cx="1930291" cy="648072"/>
            <a:chOff x="264841" y="4291970"/>
            <a:chExt cx="1930291" cy="648072"/>
          </a:xfrm>
        </p:grpSpPr>
        <p:sp>
          <p:nvSpPr>
            <p:cNvPr id="116" name="Rectangle 115"/>
            <p:cNvSpPr/>
            <p:nvPr/>
          </p:nvSpPr>
          <p:spPr>
            <a:xfrm>
              <a:off x="1565176" y="4356369"/>
              <a:ext cx="216024" cy="160566"/>
            </a:xfrm>
            <a:prstGeom prst="rect">
              <a:avLst/>
            </a:prstGeom>
            <a:noFill/>
            <a:ln w="9525">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7" name="Rectangle 116"/>
            <p:cNvSpPr/>
            <p:nvPr/>
          </p:nvSpPr>
          <p:spPr>
            <a:xfrm>
              <a:off x="1565176" y="4508769"/>
              <a:ext cx="216024" cy="160566"/>
            </a:xfrm>
            <a:prstGeom prst="rect">
              <a:avLst/>
            </a:prstGeom>
            <a:noFill/>
            <a:ln w="9525">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8" name="Rectangle 117"/>
            <p:cNvSpPr/>
            <p:nvPr/>
          </p:nvSpPr>
          <p:spPr>
            <a:xfrm>
              <a:off x="1565176" y="4735459"/>
              <a:ext cx="216024" cy="160566"/>
            </a:xfrm>
            <a:prstGeom prst="rect">
              <a:avLst/>
            </a:prstGeom>
            <a:noFill/>
            <a:ln w="9525">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9" name="TextBox 118"/>
            <p:cNvSpPr txBox="1"/>
            <p:nvPr/>
          </p:nvSpPr>
          <p:spPr>
            <a:xfrm>
              <a:off x="1714885" y="4291970"/>
              <a:ext cx="480247" cy="276999"/>
            </a:xfrm>
            <a:prstGeom prst="rect">
              <a:avLst/>
            </a:prstGeom>
            <a:noFill/>
          </p:spPr>
          <p:txBody>
            <a:bodyPr wrap="square" rtlCol="0">
              <a:spAutoFit/>
            </a:bodyPr>
            <a:lstStyle/>
            <a:p>
              <a:r>
                <a:rPr lang="en-GB" sz="1200" i="1" dirty="0" err="1" smtClean="0">
                  <a:latin typeface="Arial Narrow" pitchFamily="34" charset="0"/>
                </a:rPr>
                <a:t>Oui</a:t>
              </a:r>
              <a:endParaRPr lang="en-GB" sz="1200" i="1" dirty="0">
                <a:latin typeface="Arial Narrow" pitchFamily="34" charset="0"/>
              </a:endParaRPr>
            </a:p>
          </p:txBody>
        </p:sp>
        <p:sp>
          <p:nvSpPr>
            <p:cNvPr id="120" name="TextBox 119"/>
            <p:cNvSpPr txBox="1"/>
            <p:nvPr/>
          </p:nvSpPr>
          <p:spPr>
            <a:xfrm>
              <a:off x="1705000" y="4444370"/>
              <a:ext cx="480247" cy="276999"/>
            </a:xfrm>
            <a:prstGeom prst="rect">
              <a:avLst/>
            </a:prstGeom>
            <a:noFill/>
          </p:spPr>
          <p:txBody>
            <a:bodyPr wrap="square" rtlCol="0">
              <a:spAutoFit/>
            </a:bodyPr>
            <a:lstStyle/>
            <a:p>
              <a:r>
                <a:rPr lang="en-GB" sz="1200" i="1" dirty="0" smtClean="0">
                  <a:latin typeface="Arial Narrow" pitchFamily="34" charset="0"/>
                </a:rPr>
                <a:t>Non</a:t>
              </a:r>
              <a:endParaRPr lang="en-GB" sz="1200" i="1" dirty="0">
                <a:latin typeface="Arial Narrow" pitchFamily="34" charset="0"/>
              </a:endParaRPr>
            </a:p>
          </p:txBody>
        </p:sp>
        <p:sp>
          <p:nvSpPr>
            <p:cNvPr id="121" name="TextBox 120"/>
            <p:cNvSpPr txBox="1"/>
            <p:nvPr/>
          </p:nvSpPr>
          <p:spPr>
            <a:xfrm>
              <a:off x="264841" y="4359385"/>
              <a:ext cx="1358142" cy="276999"/>
            </a:xfrm>
            <a:prstGeom prst="rect">
              <a:avLst/>
            </a:prstGeom>
            <a:noFill/>
          </p:spPr>
          <p:txBody>
            <a:bodyPr wrap="square" rtlCol="0">
              <a:spAutoFit/>
            </a:bodyPr>
            <a:lstStyle/>
            <a:p>
              <a:pPr algn="r"/>
              <a:r>
                <a:rPr lang="en-GB" sz="1200" i="1" dirty="0" smtClean="0">
                  <a:latin typeface="Arial Narrow" pitchFamily="34" charset="0"/>
                </a:rPr>
                <a:t>Basalt Conference</a:t>
              </a:r>
              <a:r>
                <a:rPr lang="en-GB" sz="1200" dirty="0" smtClean="0">
                  <a:latin typeface="Arial Narrow" pitchFamily="34" charset="0"/>
                </a:rPr>
                <a:t>:</a:t>
              </a:r>
              <a:endParaRPr lang="en-GB" sz="1200" dirty="0">
                <a:latin typeface="Arial Narrow" pitchFamily="34" charset="0"/>
              </a:endParaRPr>
            </a:p>
          </p:txBody>
        </p:sp>
        <p:sp>
          <p:nvSpPr>
            <p:cNvPr id="122" name="TextBox 121"/>
            <p:cNvSpPr txBox="1"/>
            <p:nvPr/>
          </p:nvSpPr>
          <p:spPr>
            <a:xfrm>
              <a:off x="984685" y="4663043"/>
              <a:ext cx="648307" cy="276999"/>
            </a:xfrm>
            <a:prstGeom prst="rect">
              <a:avLst/>
            </a:prstGeom>
            <a:noFill/>
          </p:spPr>
          <p:txBody>
            <a:bodyPr wrap="square" rtlCol="0">
              <a:spAutoFit/>
            </a:bodyPr>
            <a:lstStyle/>
            <a:p>
              <a:pPr algn="r"/>
              <a:r>
                <a:rPr lang="en-GB" sz="1200" dirty="0" smtClean="0">
                  <a:latin typeface="Arial Narrow" pitchFamily="34" charset="0"/>
                </a:rPr>
                <a:t>Nº </a:t>
              </a:r>
              <a:r>
                <a:rPr lang="en-GB" sz="1200" dirty="0" err="1" smtClean="0">
                  <a:latin typeface="Arial Narrow" pitchFamily="34" charset="0"/>
                </a:rPr>
                <a:t>pax</a:t>
              </a:r>
              <a:r>
                <a:rPr lang="en-GB" sz="1200" dirty="0" smtClean="0">
                  <a:latin typeface="Arial Narrow" pitchFamily="34" charset="0"/>
                </a:rPr>
                <a:t>:</a:t>
              </a:r>
              <a:endParaRPr lang="en-GB" sz="1200" dirty="0">
                <a:latin typeface="Arial Narrow" pitchFamily="34" charset="0"/>
              </a:endParaRPr>
            </a:p>
          </p:txBody>
        </p:sp>
      </p:grpSp>
      <p:grpSp>
        <p:nvGrpSpPr>
          <p:cNvPr id="123" name="Group 122"/>
          <p:cNvGrpSpPr/>
          <p:nvPr/>
        </p:nvGrpSpPr>
        <p:grpSpPr>
          <a:xfrm>
            <a:off x="2117616" y="4383028"/>
            <a:ext cx="2175305" cy="648072"/>
            <a:chOff x="2117616" y="4276348"/>
            <a:chExt cx="2175305" cy="648072"/>
          </a:xfrm>
        </p:grpSpPr>
        <p:sp>
          <p:nvSpPr>
            <p:cNvPr id="124" name="Rectangle 123"/>
            <p:cNvSpPr/>
            <p:nvPr/>
          </p:nvSpPr>
          <p:spPr>
            <a:xfrm>
              <a:off x="3662965" y="4340747"/>
              <a:ext cx="216024" cy="160566"/>
            </a:xfrm>
            <a:prstGeom prst="rect">
              <a:avLst/>
            </a:prstGeom>
            <a:noFill/>
            <a:ln w="9525">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5" name="Rectangle 124"/>
            <p:cNvSpPr/>
            <p:nvPr/>
          </p:nvSpPr>
          <p:spPr>
            <a:xfrm>
              <a:off x="3662965" y="4493147"/>
              <a:ext cx="216024" cy="160566"/>
            </a:xfrm>
            <a:prstGeom prst="rect">
              <a:avLst/>
            </a:prstGeom>
            <a:noFill/>
            <a:ln w="9525">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6" name="Rectangle 125"/>
            <p:cNvSpPr/>
            <p:nvPr/>
          </p:nvSpPr>
          <p:spPr>
            <a:xfrm>
              <a:off x="3662965" y="4719837"/>
              <a:ext cx="216024" cy="160566"/>
            </a:xfrm>
            <a:prstGeom prst="rect">
              <a:avLst/>
            </a:prstGeom>
            <a:noFill/>
            <a:ln w="9525">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7" name="TextBox 126"/>
            <p:cNvSpPr txBox="1"/>
            <p:nvPr/>
          </p:nvSpPr>
          <p:spPr>
            <a:xfrm>
              <a:off x="3812674" y="4276348"/>
              <a:ext cx="480247" cy="276999"/>
            </a:xfrm>
            <a:prstGeom prst="rect">
              <a:avLst/>
            </a:prstGeom>
            <a:noFill/>
          </p:spPr>
          <p:txBody>
            <a:bodyPr wrap="square" rtlCol="0">
              <a:spAutoFit/>
            </a:bodyPr>
            <a:lstStyle/>
            <a:p>
              <a:r>
                <a:rPr lang="en-GB" sz="1200" i="1" dirty="0" err="1" smtClean="0">
                  <a:latin typeface="Arial Narrow" pitchFamily="34" charset="0"/>
                </a:rPr>
                <a:t>Oui</a:t>
              </a:r>
              <a:endParaRPr lang="en-GB" sz="1200" i="1" dirty="0">
                <a:latin typeface="Arial Narrow" pitchFamily="34" charset="0"/>
              </a:endParaRPr>
            </a:p>
          </p:txBody>
        </p:sp>
        <p:sp>
          <p:nvSpPr>
            <p:cNvPr id="128" name="TextBox 127"/>
            <p:cNvSpPr txBox="1"/>
            <p:nvPr/>
          </p:nvSpPr>
          <p:spPr>
            <a:xfrm>
              <a:off x="3802789" y="4428748"/>
              <a:ext cx="480247" cy="276999"/>
            </a:xfrm>
            <a:prstGeom prst="rect">
              <a:avLst/>
            </a:prstGeom>
            <a:noFill/>
          </p:spPr>
          <p:txBody>
            <a:bodyPr wrap="square" rtlCol="0">
              <a:spAutoFit/>
            </a:bodyPr>
            <a:lstStyle/>
            <a:p>
              <a:r>
                <a:rPr lang="en-GB" sz="1200" i="1" dirty="0" smtClean="0">
                  <a:latin typeface="Arial Narrow" pitchFamily="34" charset="0"/>
                </a:rPr>
                <a:t>Non</a:t>
              </a:r>
              <a:endParaRPr lang="en-GB" sz="1200" i="1" dirty="0">
                <a:latin typeface="Arial Narrow" pitchFamily="34" charset="0"/>
              </a:endParaRPr>
            </a:p>
          </p:txBody>
        </p:sp>
        <p:sp>
          <p:nvSpPr>
            <p:cNvPr id="129" name="TextBox 128"/>
            <p:cNvSpPr txBox="1"/>
            <p:nvPr/>
          </p:nvSpPr>
          <p:spPr>
            <a:xfrm>
              <a:off x="2117616" y="4343763"/>
              <a:ext cx="1603156" cy="276999"/>
            </a:xfrm>
            <a:prstGeom prst="rect">
              <a:avLst/>
            </a:prstGeom>
            <a:noFill/>
          </p:spPr>
          <p:txBody>
            <a:bodyPr wrap="square" rtlCol="0">
              <a:spAutoFit/>
            </a:bodyPr>
            <a:lstStyle/>
            <a:p>
              <a:pPr algn="r"/>
              <a:r>
                <a:rPr lang="en-GB" sz="1200" i="1" dirty="0" smtClean="0">
                  <a:latin typeface="Arial Narrow" pitchFamily="34" charset="0"/>
                </a:rPr>
                <a:t>Atlantic Business Forum</a:t>
              </a:r>
              <a:r>
                <a:rPr lang="en-GB" sz="1200" dirty="0" smtClean="0">
                  <a:latin typeface="Arial Narrow" pitchFamily="34" charset="0"/>
                </a:rPr>
                <a:t>:</a:t>
              </a:r>
              <a:endParaRPr lang="en-GB" sz="1200" dirty="0">
                <a:latin typeface="Arial Narrow" pitchFamily="34" charset="0"/>
              </a:endParaRPr>
            </a:p>
          </p:txBody>
        </p:sp>
        <p:sp>
          <p:nvSpPr>
            <p:cNvPr id="130" name="TextBox 129"/>
            <p:cNvSpPr txBox="1"/>
            <p:nvPr/>
          </p:nvSpPr>
          <p:spPr>
            <a:xfrm>
              <a:off x="3082474" y="4647421"/>
              <a:ext cx="648307" cy="276999"/>
            </a:xfrm>
            <a:prstGeom prst="rect">
              <a:avLst/>
            </a:prstGeom>
            <a:noFill/>
          </p:spPr>
          <p:txBody>
            <a:bodyPr wrap="square" rtlCol="0">
              <a:spAutoFit/>
            </a:bodyPr>
            <a:lstStyle/>
            <a:p>
              <a:pPr algn="r"/>
              <a:r>
                <a:rPr lang="en-GB" sz="1200" dirty="0" smtClean="0">
                  <a:latin typeface="Arial Narrow" pitchFamily="34" charset="0"/>
                </a:rPr>
                <a:t>Nº </a:t>
              </a:r>
              <a:r>
                <a:rPr lang="en-GB" sz="1200" dirty="0" err="1" smtClean="0">
                  <a:latin typeface="Arial Narrow" pitchFamily="34" charset="0"/>
                </a:rPr>
                <a:t>pax</a:t>
              </a:r>
              <a:r>
                <a:rPr lang="en-GB" sz="1200" dirty="0" smtClean="0">
                  <a:latin typeface="Arial Narrow" pitchFamily="34" charset="0"/>
                </a:rPr>
                <a:t>:</a:t>
              </a:r>
              <a:endParaRPr lang="en-GB" sz="1200" dirty="0">
                <a:latin typeface="Arial Narrow" pitchFamily="34" charset="0"/>
              </a:endParaRPr>
            </a:p>
          </p:txBody>
        </p:sp>
      </p:grpSp>
      <p:grpSp>
        <p:nvGrpSpPr>
          <p:cNvPr id="131" name="Group 130"/>
          <p:cNvGrpSpPr/>
          <p:nvPr/>
        </p:nvGrpSpPr>
        <p:grpSpPr>
          <a:xfrm>
            <a:off x="4121696" y="4352548"/>
            <a:ext cx="2551856" cy="648072"/>
            <a:chOff x="4121696" y="4245868"/>
            <a:chExt cx="2551856" cy="648072"/>
          </a:xfrm>
        </p:grpSpPr>
        <p:sp>
          <p:nvSpPr>
            <p:cNvPr id="132" name="Rectangle 131"/>
            <p:cNvSpPr/>
            <p:nvPr/>
          </p:nvSpPr>
          <p:spPr>
            <a:xfrm>
              <a:off x="6043596" y="4310267"/>
              <a:ext cx="216024" cy="160566"/>
            </a:xfrm>
            <a:prstGeom prst="rect">
              <a:avLst/>
            </a:prstGeom>
            <a:noFill/>
            <a:ln w="9525">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33" name="Rectangle 132"/>
            <p:cNvSpPr/>
            <p:nvPr/>
          </p:nvSpPr>
          <p:spPr>
            <a:xfrm>
              <a:off x="6043596" y="4462667"/>
              <a:ext cx="216024" cy="160566"/>
            </a:xfrm>
            <a:prstGeom prst="rect">
              <a:avLst/>
            </a:prstGeom>
            <a:noFill/>
            <a:ln w="9525">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34" name="Rectangle 133"/>
            <p:cNvSpPr/>
            <p:nvPr/>
          </p:nvSpPr>
          <p:spPr>
            <a:xfrm>
              <a:off x="6043596" y="4689357"/>
              <a:ext cx="216024" cy="160566"/>
            </a:xfrm>
            <a:prstGeom prst="rect">
              <a:avLst/>
            </a:prstGeom>
            <a:noFill/>
            <a:ln w="9525">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35" name="TextBox 134"/>
            <p:cNvSpPr txBox="1"/>
            <p:nvPr/>
          </p:nvSpPr>
          <p:spPr>
            <a:xfrm>
              <a:off x="6193305" y="4245868"/>
              <a:ext cx="480247" cy="276999"/>
            </a:xfrm>
            <a:prstGeom prst="rect">
              <a:avLst/>
            </a:prstGeom>
            <a:noFill/>
          </p:spPr>
          <p:txBody>
            <a:bodyPr wrap="square" rtlCol="0">
              <a:spAutoFit/>
            </a:bodyPr>
            <a:lstStyle/>
            <a:p>
              <a:r>
                <a:rPr lang="en-GB" sz="1200" i="1" dirty="0" err="1" smtClean="0">
                  <a:latin typeface="Arial Narrow" pitchFamily="34" charset="0"/>
                </a:rPr>
                <a:t>Oui</a:t>
              </a:r>
              <a:endParaRPr lang="en-GB" sz="1200" i="1" dirty="0">
                <a:latin typeface="Arial Narrow" pitchFamily="34" charset="0"/>
              </a:endParaRPr>
            </a:p>
          </p:txBody>
        </p:sp>
        <p:sp>
          <p:nvSpPr>
            <p:cNvPr id="136" name="TextBox 135"/>
            <p:cNvSpPr txBox="1"/>
            <p:nvPr/>
          </p:nvSpPr>
          <p:spPr>
            <a:xfrm>
              <a:off x="6183420" y="4398268"/>
              <a:ext cx="480247" cy="276999"/>
            </a:xfrm>
            <a:prstGeom prst="rect">
              <a:avLst/>
            </a:prstGeom>
            <a:noFill/>
          </p:spPr>
          <p:txBody>
            <a:bodyPr wrap="square" rtlCol="0">
              <a:spAutoFit/>
            </a:bodyPr>
            <a:lstStyle/>
            <a:p>
              <a:r>
                <a:rPr lang="en-GB" sz="1200" i="1" dirty="0" smtClean="0">
                  <a:latin typeface="Arial Narrow" pitchFamily="34" charset="0"/>
                </a:rPr>
                <a:t>Non</a:t>
              </a:r>
              <a:endParaRPr lang="en-GB" sz="1200" i="1" dirty="0">
                <a:latin typeface="Arial Narrow" pitchFamily="34" charset="0"/>
              </a:endParaRPr>
            </a:p>
          </p:txBody>
        </p:sp>
        <p:sp>
          <p:nvSpPr>
            <p:cNvPr id="137" name="TextBox 136"/>
            <p:cNvSpPr txBox="1"/>
            <p:nvPr/>
          </p:nvSpPr>
          <p:spPr>
            <a:xfrm>
              <a:off x="4121696" y="4313283"/>
              <a:ext cx="1979708" cy="276999"/>
            </a:xfrm>
            <a:prstGeom prst="rect">
              <a:avLst/>
            </a:prstGeom>
            <a:noFill/>
          </p:spPr>
          <p:txBody>
            <a:bodyPr wrap="square" rtlCol="0">
              <a:spAutoFit/>
            </a:bodyPr>
            <a:lstStyle/>
            <a:p>
              <a:pPr algn="r"/>
              <a:r>
                <a:rPr lang="pt-PT" sz="1200" dirty="0" smtClean="0">
                  <a:latin typeface="Arial Narrow" panose="020B0606020202030204" pitchFamily="34" charset="0"/>
                  <a:ea typeface="Century Gothic" panose="020B0502020202020204" pitchFamily="2" charset="0"/>
                  <a:cs typeface="Arial" panose="020B0604020202020204" pitchFamily="34" charset="0"/>
                  <a:sym typeface="+mn-ea"/>
                </a:rPr>
                <a:t>Business round </a:t>
              </a:r>
              <a:r>
                <a:rPr lang="en-GB" sz="1200" dirty="0" smtClean="0">
                  <a:latin typeface="Arial Narrow" pitchFamily="34" charset="0"/>
                </a:rPr>
                <a:t>:</a:t>
              </a:r>
              <a:endParaRPr lang="en-GB" sz="1200" dirty="0">
                <a:latin typeface="Arial Narrow" pitchFamily="34" charset="0"/>
              </a:endParaRPr>
            </a:p>
          </p:txBody>
        </p:sp>
        <p:sp>
          <p:nvSpPr>
            <p:cNvPr id="138" name="TextBox 137"/>
            <p:cNvSpPr txBox="1"/>
            <p:nvPr/>
          </p:nvSpPr>
          <p:spPr>
            <a:xfrm>
              <a:off x="5463105" y="4616941"/>
              <a:ext cx="648307" cy="276999"/>
            </a:xfrm>
            <a:prstGeom prst="rect">
              <a:avLst/>
            </a:prstGeom>
            <a:noFill/>
          </p:spPr>
          <p:txBody>
            <a:bodyPr wrap="square" rtlCol="0">
              <a:spAutoFit/>
            </a:bodyPr>
            <a:lstStyle/>
            <a:p>
              <a:pPr algn="r"/>
              <a:r>
                <a:rPr lang="en-GB" sz="1200" dirty="0" smtClean="0">
                  <a:latin typeface="Arial Narrow" pitchFamily="34" charset="0"/>
                </a:rPr>
                <a:t>Nº </a:t>
              </a:r>
              <a:r>
                <a:rPr lang="en-GB" sz="1200" dirty="0" err="1" smtClean="0">
                  <a:latin typeface="Arial Narrow" pitchFamily="34" charset="0"/>
                </a:rPr>
                <a:t>pax</a:t>
              </a:r>
              <a:r>
                <a:rPr lang="en-GB" sz="1200" dirty="0" smtClean="0">
                  <a:latin typeface="Arial Narrow" pitchFamily="34" charset="0"/>
                </a:rPr>
                <a:t>:</a:t>
              </a:r>
              <a:endParaRPr lang="en-GB" sz="1200" dirty="0">
                <a:latin typeface="Arial Narrow" pitchFamily="34" charset="0"/>
              </a:endParaRPr>
            </a:p>
          </p:txBody>
        </p:sp>
      </p:grpSp>
      <p:sp>
        <p:nvSpPr>
          <p:cNvPr id="139" name="TextBox 47"/>
          <p:cNvSpPr>
            <a:spLocks noChangeArrowheads="1"/>
          </p:cNvSpPr>
          <p:nvPr/>
        </p:nvSpPr>
        <p:spPr bwMode="auto">
          <a:xfrm>
            <a:off x="4016375" y="8704263"/>
            <a:ext cx="2263775"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lstStyle>
            <a:lvl1pPr>
              <a:defRPr>
                <a:solidFill>
                  <a:schemeClr val="tx1"/>
                </a:solidFill>
                <a:latin typeface="Calibri" pitchFamily="34" charset="0"/>
                <a:ea typeface="Calibri" pitchFamily="34" charset="0"/>
                <a:cs typeface="Calibri" pitchFamily="34" charset="0"/>
              </a:defRPr>
            </a:lvl1pPr>
            <a:lvl2pPr marL="742950" indent="-285750">
              <a:defRPr>
                <a:solidFill>
                  <a:schemeClr val="tx1"/>
                </a:solidFill>
                <a:latin typeface="Calibri" pitchFamily="34" charset="0"/>
                <a:ea typeface="Calibri" pitchFamily="34" charset="0"/>
                <a:cs typeface="Calibri" pitchFamily="34" charset="0"/>
              </a:defRPr>
            </a:lvl2pPr>
            <a:lvl3pPr marL="1143000" indent="-228600">
              <a:defRPr>
                <a:solidFill>
                  <a:schemeClr val="tx1"/>
                </a:solidFill>
                <a:latin typeface="Calibri" pitchFamily="34" charset="0"/>
                <a:ea typeface="Calibri" pitchFamily="34" charset="0"/>
                <a:cs typeface="Calibri" pitchFamily="34" charset="0"/>
              </a:defRPr>
            </a:lvl3pPr>
            <a:lvl4pPr marL="1600200" indent="-228600">
              <a:defRPr>
                <a:solidFill>
                  <a:schemeClr val="tx1"/>
                </a:solidFill>
                <a:latin typeface="Calibri" pitchFamily="34" charset="0"/>
                <a:ea typeface="Calibri" pitchFamily="34" charset="0"/>
                <a:cs typeface="Calibri" pitchFamily="34" charset="0"/>
              </a:defRPr>
            </a:lvl4pPr>
            <a:lvl5pPr marL="2057400" indent="-228600">
              <a:defRPr>
                <a:solidFill>
                  <a:schemeClr val="tx1"/>
                </a:solidFill>
                <a:latin typeface="Calibri" pitchFamily="34" charset="0"/>
                <a:ea typeface="Calibri" pitchFamily="34" charset="0"/>
                <a:cs typeface="Calibri" pitchFamily="34" charset="0"/>
              </a:defRPr>
            </a:lvl5pPr>
            <a:lvl6pPr marL="2514600" indent="-228600" eaLnBrk="0" fontAlgn="base" hangingPunct="0">
              <a:spcBef>
                <a:spcPct val="0"/>
              </a:spcBef>
              <a:spcAft>
                <a:spcPct val="0"/>
              </a:spcAft>
              <a:defRPr>
                <a:solidFill>
                  <a:schemeClr val="tx1"/>
                </a:solidFill>
                <a:latin typeface="Calibri" pitchFamily="34" charset="0"/>
                <a:ea typeface="Calibri" pitchFamily="34" charset="0"/>
                <a:cs typeface="Calibri" pitchFamily="34" charset="0"/>
              </a:defRPr>
            </a:lvl6pPr>
            <a:lvl7pPr marL="2971800" indent="-228600" eaLnBrk="0" fontAlgn="base" hangingPunct="0">
              <a:spcBef>
                <a:spcPct val="0"/>
              </a:spcBef>
              <a:spcAft>
                <a:spcPct val="0"/>
              </a:spcAft>
              <a:defRPr>
                <a:solidFill>
                  <a:schemeClr val="tx1"/>
                </a:solidFill>
                <a:latin typeface="Calibri" pitchFamily="34" charset="0"/>
                <a:ea typeface="Calibri" pitchFamily="34" charset="0"/>
                <a:cs typeface="Calibri" pitchFamily="34" charset="0"/>
              </a:defRPr>
            </a:lvl7pPr>
            <a:lvl8pPr marL="3429000" indent="-228600" eaLnBrk="0" fontAlgn="base" hangingPunct="0">
              <a:spcBef>
                <a:spcPct val="0"/>
              </a:spcBef>
              <a:spcAft>
                <a:spcPct val="0"/>
              </a:spcAft>
              <a:defRPr>
                <a:solidFill>
                  <a:schemeClr val="tx1"/>
                </a:solidFill>
                <a:latin typeface="Calibri" pitchFamily="34" charset="0"/>
                <a:ea typeface="Calibri" pitchFamily="34" charset="0"/>
                <a:cs typeface="Calibri" pitchFamily="34" charset="0"/>
              </a:defRPr>
            </a:lvl8pPr>
            <a:lvl9pPr marL="3886200" indent="-228600" eaLnBrk="0" fontAlgn="base" hangingPunct="0">
              <a:spcBef>
                <a:spcPct val="0"/>
              </a:spcBef>
              <a:spcAft>
                <a:spcPct val="0"/>
              </a:spcAft>
              <a:defRPr>
                <a:solidFill>
                  <a:schemeClr val="tx1"/>
                </a:solidFill>
                <a:latin typeface="Calibri" pitchFamily="34" charset="0"/>
                <a:ea typeface="Calibri" pitchFamily="34" charset="0"/>
                <a:cs typeface="Calibri" pitchFamily="34" charset="0"/>
              </a:defRPr>
            </a:lvl9pPr>
          </a:lstStyle>
          <a:p>
            <a:pPr algn="ctr" eaLnBrk="1" hangingPunct="1"/>
            <a:r>
              <a:rPr lang="en-US" altLang="pt-PT" sz="1200" i="1">
                <a:solidFill>
                  <a:srgbClr val="000000"/>
                </a:solidFill>
                <a:latin typeface="Arial Narrow" pitchFamily="34" charset="0"/>
              </a:rPr>
              <a:t>_____________________________</a:t>
            </a:r>
          </a:p>
          <a:p>
            <a:pPr algn="ctr" eaLnBrk="1" hangingPunct="1"/>
            <a:r>
              <a:rPr lang="en-US" altLang="pt-PT" sz="1200" i="1">
                <a:solidFill>
                  <a:srgbClr val="000000"/>
                </a:solidFill>
                <a:latin typeface="Arial Narrow" pitchFamily="34" charset="0"/>
              </a:rPr>
              <a:t>/ Signature /</a:t>
            </a:r>
            <a:endParaRPr lang="pt-PT" altLang="pt-PT" sz="1200" i="1">
              <a:solidFill>
                <a:srgbClr val="000000"/>
              </a:solidFill>
              <a:latin typeface="Arial Narrow" pitchFamily="34" charset="0"/>
            </a:endParaRPr>
          </a:p>
        </p:txBody>
      </p:sp>
      <p:sp>
        <p:nvSpPr>
          <p:cNvPr id="140" name="TextBox 45"/>
          <p:cNvSpPr>
            <a:spLocks noChangeArrowheads="1"/>
          </p:cNvSpPr>
          <p:nvPr/>
        </p:nvSpPr>
        <p:spPr bwMode="auto">
          <a:xfrm>
            <a:off x="415925" y="8704263"/>
            <a:ext cx="4076700"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itchFamily="34" charset="0"/>
                <a:ea typeface="Calibri" pitchFamily="34" charset="0"/>
                <a:cs typeface="Calibri" pitchFamily="34" charset="0"/>
              </a:defRPr>
            </a:lvl1pPr>
            <a:lvl2pPr marL="742950" indent="-285750">
              <a:defRPr>
                <a:solidFill>
                  <a:schemeClr val="tx1"/>
                </a:solidFill>
                <a:latin typeface="Calibri" pitchFamily="34" charset="0"/>
                <a:ea typeface="Calibri" pitchFamily="34" charset="0"/>
                <a:cs typeface="Calibri" pitchFamily="34" charset="0"/>
              </a:defRPr>
            </a:lvl2pPr>
            <a:lvl3pPr marL="1143000" indent="-228600">
              <a:defRPr>
                <a:solidFill>
                  <a:schemeClr val="tx1"/>
                </a:solidFill>
                <a:latin typeface="Calibri" pitchFamily="34" charset="0"/>
                <a:ea typeface="Calibri" pitchFamily="34" charset="0"/>
                <a:cs typeface="Calibri" pitchFamily="34" charset="0"/>
              </a:defRPr>
            </a:lvl3pPr>
            <a:lvl4pPr marL="1600200" indent="-228600">
              <a:defRPr>
                <a:solidFill>
                  <a:schemeClr val="tx1"/>
                </a:solidFill>
                <a:latin typeface="Calibri" pitchFamily="34" charset="0"/>
                <a:ea typeface="Calibri" pitchFamily="34" charset="0"/>
                <a:cs typeface="Calibri" pitchFamily="34" charset="0"/>
              </a:defRPr>
            </a:lvl4pPr>
            <a:lvl5pPr marL="2057400" indent="-228600">
              <a:defRPr>
                <a:solidFill>
                  <a:schemeClr val="tx1"/>
                </a:solidFill>
                <a:latin typeface="Calibri" pitchFamily="34" charset="0"/>
                <a:ea typeface="Calibri" pitchFamily="34" charset="0"/>
                <a:cs typeface="Calibri" pitchFamily="34" charset="0"/>
              </a:defRPr>
            </a:lvl5pPr>
            <a:lvl6pPr marL="2514600" indent="-228600" eaLnBrk="0" fontAlgn="base" hangingPunct="0">
              <a:spcBef>
                <a:spcPct val="0"/>
              </a:spcBef>
              <a:spcAft>
                <a:spcPct val="0"/>
              </a:spcAft>
              <a:defRPr>
                <a:solidFill>
                  <a:schemeClr val="tx1"/>
                </a:solidFill>
                <a:latin typeface="Calibri" pitchFamily="34" charset="0"/>
                <a:ea typeface="Calibri" pitchFamily="34" charset="0"/>
                <a:cs typeface="Calibri" pitchFamily="34" charset="0"/>
              </a:defRPr>
            </a:lvl6pPr>
            <a:lvl7pPr marL="2971800" indent="-228600" eaLnBrk="0" fontAlgn="base" hangingPunct="0">
              <a:spcBef>
                <a:spcPct val="0"/>
              </a:spcBef>
              <a:spcAft>
                <a:spcPct val="0"/>
              </a:spcAft>
              <a:defRPr>
                <a:solidFill>
                  <a:schemeClr val="tx1"/>
                </a:solidFill>
                <a:latin typeface="Calibri" pitchFamily="34" charset="0"/>
                <a:ea typeface="Calibri" pitchFamily="34" charset="0"/>
                <a:cs typeface="Calibri" pitchFamily="34" charset="0"/>
              </a:defRPr>
            </a:lvl7pPr>
            <a:lvl8pPr marL="3429000" indent="-228600" eaLnBrk="0" fontAlgn="base" hangingPunct="0">
              <a:spcBef>
                <a:spcPct val="0"/>
              </a:spcBef>
              <a:spcAft>
                <a:spcPct val="0"/>
              </a:spcAft>
              <a:defRPr>
                <a:solidFill>
                  <a:schemeClr val="tx1"/>
                </a:solidFill>
                <a:latin typeface="Calibri" pitchFamily="34" charset="0"/>
                <a:ea typeface="Calibri" pitchFamily="34" charset="0"/>
                <a:cs typeface="Calibri" pitchFamily="34" charset="0"/>
              </a:defRPr>
            </a:lvl8pPr>
            <a:lvl9pPr marL="3886200" indent="-228600" eaLnBrk="0" fontAlgn="base" hangingPunct="0">
              <a:spcBef>
                <a:spcPct val="0"/>
              </a:spcBef>
              <a:spcAft>
                <a:spcPct val="0"/>
              </a:spcAft>
              <a:defRPr>
                <a:solidFill>
                  <a:schemeClr val="tx1"/>
                </a:solidFill>
                <a:latin typeface="Calibri" pitchFamily="34" charset="0"/>
                <a:ea typeface="Calibri" pitchFamily="34" charset="0"/>
                <a:cs typeface="Calibri" pitchFamily="34" charset="0"/>
              </a:defRPr>
            </a:lvl9pPr>
          </a:lstStyle>
          <a:p>
            <a:pPr algn="ctr"/>
            <a:r>
              <a:rPr lang="en-US" altLang="pt-PT" sz="1200" i="1">
                <a:solidFill>
                  <a:srgbClr val="000000"/>
                </a:solidFill>
                <a:latin typeface="Arial Narrow" pitchFamily="34" charset="0"/>
              </a:rPr>
              <a:t>__________________ ,  ____/____/_________</a:t>
            </a:r>
          </a:p>
          <a:p>
            <a:pPr algn="ctr"/>
            <a:r>
              <a:rPr lang="en-US" altLang="pt-PT" sz="1200" i="1">
                <a:solidFill>
                  <a:srgbClr val="000000"/>
                </a:solidFill>
                <a:latin typeface="Arial Narrow" pitchFamily="34" charset="0"/>
              </a:rPr>
              <a:t>/ Lieu /                          / Date /</a:t>
            </a:r>
            <a:endParaRPr lang="pt-PT" altLang="pt-PT" sz="1200" i="1">
              <a:solidFill>
                <a:srgbClr val="000000"/>
              </a:solidFill>
              <a:latin typeface="Arial Narrow" pitchFamily="34" charset="0"/>
            </a:endParaRPr>
          </a:p>
        </p:txBody>
      </p:sp>
      <p:sp>
        <p:nvSpPr>
          <p:cNvPr id="81" name="CaixaDeTexto 1"/>
          <p:cNvSpPr>
            <a:spLocks noChangeArrowheads="1"/>
          </p:cNvSpPr>
          <p:nvPr/>
        </p:nvSpPr>
        <p:spPr bwMode="auto">
          <a:xfrm>
            <a:off x="232362" y="3778862"/>
            <a:ext cx="6609656" cy="2170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itchFamily="34" charset="0"/>
                <a:ea typeface="Calibri" pitchFamily="34" charset="0"/>
                <a:cs typeface="Calibri" pitchFamily="34" charset="0"/>
              </a:defRPr>
            </a:lvl1pPr>
            <a:lvl2pPr marL="742950" indent="-285750">
              <a:defRPr>
                <a:solidFill>
                  <a:schemeClr val="tx1"/>
                </a:solidFill>
                <a:latin typeface="Calibri" pitchFamily="34" charset="0"/>
                <a:ea typeface="Calibri" pitchFamily="34" charset="0"/>
                <a:cs typeface="Calibri" pitchFamily="34" charset="0"/>
              </a:defRPr>
            </a:lvl2pPr>
            <a:lvl3pPr marL="1143000" indent="-228600">
              <a:defRPr>
                <a:solidFill>
                  <a:schemeClr val="tx1"/>
                </a:solidFill>
                <a:latin typeface="Calibri" pitchFamily="34" charset="0"/>
                <a:ea typeface="Calibri" pitchFamily="34" charset="0"/>
                <a:cs typeface="Calibri" pitchFamily="34" charset="0"/>
              </a:defRPr>
            </a:lvl3pPr>
            <a:lvl4pPr marL="1600200" indent="-228600">
              <a:defRPr>
                <a:solidFill>
                  <a:schemeClr val="tx1"/>
                </a:solidFill>
                <a:latin typeface="Calibri" pitchFamily="34" charset="0"/>
                <a:ea typeface="Calibri" pitchFamily="34" charset="0"/>
                <a:cs typeface="Calibri" pitchFamily="34" charset="0"/>
              </a:defRPr>
            </a:lvl4pPr>
            <a:lvl5pPr marL="2057400" indent="-228600">
              <a:defRPr>
                <a:solidFill>
                  <a:schemeClr val="tx1"/>
                </a:solidFill>
                <a:latin typeface="Calibri" pitchFamily="34" charset="0"/>
                <a:ea typeface="Calibri" pitchFamily="34" charset="0"/>
                <a:cs typeface="Calibri" pitchFamily="34" charset="0"/>
              </a:defRPr>
            </a:lvl5pPr>
            <a:lvl6pPr marL="2514600" indent="-228600" eaLnBrk="0" fontAlgn="base" hangingPunct="0">
              <a:spcBef>
                <a:spcPct val="0"/>
              </a:spcBef>
              <a:spcAft>
                <a:spcPct val="0"/>
              </a:spcAft>
              <a:defRPr>
                <a:solidFill>
                  <a:schemeClr val="tx1"/>
                </a:solidFill>
                <a:latin typeface="Calibri" pitchFamily="34" charset="0"/>
                <a:ea typeface="Calibri" pitchFamily="34" charset="0"/>
                <a:cs typeface="Calibri" pitchFamily="34" charset="0"/>
              </a:defRPr>
            </a:lvl6pPr>
            <a:lvl7pPr marL="2971800" indent="-228600" eaLnBrk="0" fontAlgn="base" hangingPunct="0">
              <a:spcBef>
                <a:spcPct val="0"/>
              </a:spcBef>
              <a:spcAft>
                <a:spcPct val="0"/>
              </a:spcAft>
              <a:defRPr>
                <a:solidFill>
                  <a:schemeClr val="tx1"/>
                </a:solidFill>
                <a:latin typeface="Calibri" pitchFamily="34" charset="0"/>
                <a:ea typeface="Calibri" pitchFamily="34" charset="0"/>
                <a:cs typeface="Calibri" pitchFamily="34" charset="0"/>
              </a:defRPr>
            </a:lvl7pPr>
            <a:lvl8pPr marL="3429000" indent="-228600" eaLnBrk="0" fontAlgn="base" hangingPunct="0">
              <a:spcBef>
                <a:spcPct val="0"/>
              </a:spcBef>
              <a:spcAft>
                <a:spcPct val="0"/>
              </a:spcAft>
              <a:defRPr>
                <a:solidFill>
                  <a:schemeClr val="tx1"/>
                </a:solidFill>
                <a:latin typeface="Calibri" pitchFamily="34" charset="0"/>
                <a:ea typeface="Calibri" pitchFamily="34" charset="0"/>
                <a:cs typeface="Calibri" pitchFamily="34" charset="0"/>
              </a:defRPr>
            </a:lvl8pPr>
            <a:lvl9pPr marL="3886200" indent="-228600" eaLnBrk="0" fontAlgn="base" hangingPunct="0">
              <a:spcBef>
                <a:spcPct val="0"/>
              </a:spcBef>
              <a:spcAft>
                <a:spcPct val="0"/>
              </a:spcAft>
              <a:defRPr>
                <a:solidFill>
                  <a:schemeClr val="tx1"/>
                </a:solidFill>
                <a:latin typeface="Calibri" pitchFamily="34" charset="0"/>
                <a:ea typeface="Calibri" pitchFamily="34" charset="0"/>
                <a:cs typeface="Calibri" pitchFamily="34" charset="0"/>
              </a:defRPr>
            </a:lvl9pPr>
          </a:lstStyle>
          <a:p>
            <a:r>
              <a:rPr lang="en-US" altLang="pt-PT" sz="1100" b="1" dirty="0" smtClean="0">
                <a:solidFill>
                  <a:srgbClr val="FF0000"/>
                </a:solidFill>
                <a:latin typeface="Arial Narrow" pitchFamily="34" charset="0"/>
              </a:rPr>
              <a:t>** </a:t>
            </a:r>
            <a:r>
              <a:rPr lang="fr-FR" sz="1100" dirty="0">
                <a:latin typeface="Arial Narrow" panose="020B0606020202030204" pitchFamily="34" charset="0"/>
              </a:rPr>
              <a:t>Pour consulter le tableau des </a:t>
            </a:r>
            <a:r>
              <a:rPr lang="fr-FR" sz="1100" dirty="0" err="1">
                <a:latin typeface="Arial Narrow" panose="020B0606020202030204" pitchFamily="34" charset="0"/>
              </a:rPr>
              <a:t>coûts</a:t>
            </a:r>
            <a:r>
              <a:rPr lang="fr-FR" sz="1100" dirty="0">
                <a:latin typeface="Arial Narrow" panose="020B0606020202030204" pitchFamily="34" charset="0"/>
              </a:rPr>
              <a:t> de participation, veuillez accéder au lien </a:t>
            </a:r>
            <a:r>
              <a:rPr lang="fr-FR" sz="1100" dirty="0" smtClean="0">
                <a:latin typeface="Arial Narrow" panose="020B0606020202030204" pitchFamily="34" charset="0"/>
              </a:rPr>
              <a:t>suivant. www.</a:t>
            </a:r>
            <a:r>
              <a:rPr lang="en-US" sz="1100" dirty="0" smtClean="0">
                <a:latin typeface="Arial Narrow" panose="020B0606020202030204" pitchFamily="34" charset="0"/>
              </a:rPr>
              <a:t>saboresdecaboverde.com/costs</a:t>
            </a:r>
            <a:r>
              <a:rPr lang="en-US" sz="1100" dirty="0">
                <a:latin typeface="Arial Narrow" panose="020B0606020202030204" pitchFamily="34" charset="0"/>
              </a:rPr>
              <a:t>/</a:t>
            </a:r>
            <a:endParaRPr lang="pt-PT" altLang="pt-PT" sz="1100" dirty="0">
              <a:latin typeface="Arial Narrow" pitchFamily="34" charset="0"/>
            </a:endParaRPr>
          </a:p>
        </p:txBody>
      </p:sp>
      <p:pic>
        <p:nvPicPr>
          <p:cNvPr id="83" name="Picture 2" descr="E:\DOSSIER 2020\saboresdecaboverde\logos\scv\logo.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51815" y="19767"/>
            <a:ext cx="3229852" cy="542794"/>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 name="TextBox 77"/>
          <p:cNvSpPr txBox="1"/>
          <p:nvPr/>
        </p:nvSpPr>
        <p:spPr>
          <a:xfrm>
            <a:off x="6591638" y="7812360"/>
            <a:ext cx="323165" cy="1342007"/>
          </a:xfrm>
          <a:prstGeom prst="rect">
            <a:avLst/>
          </a:prstGeom>
          <a:noFill/>
        </p:spPr>
        <p:txBody>
          <a:bodyPr vert="vert270" wrap="square" rtlCol="0">
            <a:spAutoFit/>
          </a:bodyPr>
          <a:lstStyle/>
          <a:p>
            <a:pPr algn="r"/>
            <a:r>
              <a:rPr lang="pt-PT" sz="900" b="1" i="1" dirty="0" smtClean="0">
                <a:solidFill>
                  <a:schemeClr val="accent3">
                    <a:lumMod val="40000"/>
                    <a:lumOff val="60000"/>
                  </a:schemeClr>
                </a:solidFill>
                <a:latin typeface="Arial Narrow" panose="020B0606020202030204" pitchFamily="34" charset="0"/>
              </a:rPr>
              <a:t>Ref.E-EICV.01/2023/VD-E.01</a:t>
            </a:r>
            <a:r>
              <a:rPr lang="fr-FR" sz="900" dirty="0" smtClean="0">
                <a:solidFill>
                  <a:schemeClr val="accent3">
                    <a:lumMod val="40000"/>
                    <a:lumOff val="60000"/>
                  </a:schemeClr>
                </a:solidFill>
                <a:latin typeface="Arial Narrow" panose="020B0606020202030204" pitchFamily="34" charset="0"/>
              </a:rPr>
              <a:t> </a:t>
            </a:r>
            <a:endParaRPr lang="pt-PT" sz="900" dirty="0">
              <a:solidFill>
                <a:schemeClr val="accent3">
                  <a:lumMod val="40000"/>
                  <a:lumOff val="60000"/>
                </a:schemeClr>
              </a:solidFill>
              <a:latin typeface="Arial Narrow" panose="020B0606020202030204" pitchFamily="34" charset="0"/>
            </a:endParaRPr>
          </a:p>
        </p:txBody>
      </p:sp>
      <p:sp>
        <p:nvSpPr>
          <p:cNvPr id="81" name="Retângulo3"/>
          <p:cNvSpPr>
            <a:spLocks noChangeArrowheads="1"/>
          </p:cNvSpPr>
          <p:nvPr/>
        </p:nvSpPr>
        <p:spPr bwMode="auto">
          <a:xfrm>
            <a:off x="184785" y="903020"/>
            <a:ext cx="6518276" cy="79708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itchFamily="34" charset="0"/>
                <a:ea typeface="Calibri" pitchFamily="34" charset="0"/>
                <a:cs typeface="Calibri" pitchFamily="34" charset="0"/>
              </a:defRPr>
            </a:lvl1pPr>
            <a:lvl2pPr marL="742950" indent="-285750">
              <a:defRPr>
                <a:solidFill>
                  <a:schemeClr val="tx1"/>
                </a:solidFill>
                <a:latin typeface="Calibri" pitchFamily="34" charset="0"/>
                <a:ea typeface="Calibri" pitchFamily="34" charset="0"/>
                <a:cs typeface="Calibri" pitchFamily="34" charset="0"/>
              </a:defRPr>
            </a:lvl2pPr>
            <a:lvl3pPr marL="1143000" indent="-228600">
              <a:defRPr>
                <a:solidFill>
                  <a:schemeClr val="tx1"/>
                </a:solidFill>
                <a:latin typeface="Calibri" pitchFamily="34" charset="0"/>
                <a:ea typeface="Calibri" pitchFamily="34" charset="0"/>
                <a:cs typeface="Calibri" pitchFamily="34" charset="0"/>
              </a:defRPr>
            </a:lvl3pPr>
            <a:lvl4pPr marL="1600200" indent="-228600">
              <a:defRPr>
                <a:solidFill>
                  <a:schemeClr val="tx1"/>
                </a:solidFill>
                <a:latin typeface="Calibri" pitchFamily="34" charset="0"/>
                <a:ea typeface="Calibri" pitchFamily="34" charset="0"/>
                <a:cs typeface="Calibri" pitchFamily="34" charset="0"/>
              </a:defRPr>
            </a:lvl4pPr>
            <a:lvl5pPr marL="2057400" indent="-228600">
              <a:defRPr>
                <a:solidFill>
                  <a:schemeClr val="tx1"/>
                </a:solidFill>
                <a:latin typeface="Calibri" pitchFamily="34" charset="0"/>
                <a:ea typeface="Calibri" pitchFamily="34" charset="0"/>
                <a:cs typeface="Calibri" pitchFamily="34" charset="0"/>
              </a:defRPr>
            </a:lvl5pPr>
            <a:lvl6pPr marL="2514600" indent="-228600" eaLnBrk="0" fontAlgn="base" hangingPunct="0">
              <a:spcBef>
                <a:spcPct val="0"/>
              </a:spcBef>
              <a:spcAft>
                <a:spcPct val="0"/>
              </a:spcAft>
              <a:defRPr>
                <a:solidFill>
                  <a:schemeClr val="tx1"/>
                </a:solidFill>
                <a:latin typeface="Calibri" pitchFamily="34" charset="0"/>
                <a:ea typeface="Calibri" pitchFamily="34" charset="0"/>
                <a:cs typeface="Calibri" pitchFamily="34" charset="0"/>
              </a:defRPr>
            </a:lvl6pPr>
            <a:lvl7pPr marL="2971800" indent="-228600" eaLnBrk="0" fontAlgn="base" hangingPunct="0">
              <a:spcBef>
                <a:spcPct val="0"/>
              </a:spcBef>
              <a:spcAft>
                <a:spcPct val="0"/>
              </a:spcAft>
              <a:defRPr>
                <a:solidFill>
                  <a:schemeClr val="tx1"/>
                </a:solidFill>
                <a:latin typeface="Calibri" pitchFamily="34" charset="0"/>
                <a:ea typeface="Calibri" pitchFamily="34" charset="0"/>
                <a:cs typeface="Calibri" pitchFamily="34" charset="0"/>
              </a:defRPr>
            </a:lvl7pPr>
            <a:lvl8pPr marL="3429000" indent="-228600" eaLnBrk="0" fontAlgn="base" hangingPunct="0">
              <a:spcBef>
                <a:spcPct val="0"/>
              </a:spcBef>
              <a:spcAft>
                <a:spcPct val="0"/>
              </a:spcAft>
              <a:defRPr>
                <a:solidFill>
                  <a:schemeClr val="tx1"/>
                </a:solidFill>
                <a:latin typeface="Calibri" pitchFamily="34" charset="0"/>
                <a:ea typeface="Calibri" pitchFamily="34" charset="0"/>
                <a:cs typeface="Calibri" pitchFamily="34" charset="0"/>
              </a:defRPr>
            </a:lvl8pPr>
            <a:lvl9pPr marL="3886200" indent="-228600" eaLnBrk="0" fontAlgn="base" hangingPunct="0">
              <a:spcBef>
                <a:spcPct val="0"/>
              </a:spcBef>
              <a:spcAft>
                <a:spcPct val="0"/>
              </a:spcAft>
              <a:defRPr>
                <a:solidFill>
                  <a:schemeClr val="tx1"/>
                </a:solidFill>
                <a:latin typeface="Calibri" pitchFamily="34" charset="0"/>
                <a:ea typeface="Calibri" pitchFamily="34" charset="0"/>
                <a:cs typeface="Calibri" pitchFamily="34" charset="0"/>
              </a:defRPr>
            </a:lvl9pPr>
          </a:lstStyle>
          <a:p>
            <a:pPr algn="just">
              <a:lnSpc>
                <a:spcPts val="1300"/>
              </a:lnSpc>
            </a:pPr>
            <a:r>
              <a:rPr lang="pt-PT" altLang="pt-PT" sz="1200" i="1" dirty="0">
                <a:solidFill>
                  <a:srgbClr val="339966"/>
                </a:solidFill>
                <a:latin typeface="AR JULIAN" pitchFamily="2" charset="0"/>
                <a:cs typeface="Arial" charset="0"/>
              </a:rPr>
              <a:t>INFORMATIONS UTILES:</a:t>
            </a:r>
            <a:endParaRPr lang="pt-PT" altLang="pt-PT" sz="1200" i="1" dirty="0">
              <a:solidFill>
                <a:srgbClr val="339966"/>
              </a:solidFill>
              <a:latin typeface="AR JULIAN" pitchFamily="2" charset="0"/>
            </a:endParaRPr>
          </a:p>
          <a:p>
            <a:pPr algn="just">
              <a:lnSpc>
                <a:spcPts val="1300"/>
              </a:lnSpc>
            </a:pPr>
            <a:r>
              <a:rPr lang="pt-PT" altLang="pt-PT" sz="1200" dirty="0">
                <a:latin typeface="Arial Narrow" pitchFamily="34" charset="0"/>
              </a:rPr>
              <a:t> </a:t>
            </a:r>
            <a:r>
              <a:rPr lang="pt-PT" altLang="pt-PT" sz="1200" b="1" dirty="0" smtClean="0">
                <a:solidFill>
                  <a:srgbClr val="92D050"/>
                </a:solidFill>
                <a:latin typeface="Arial Narrow" pitchFamily="34" charset="0"/>
              </a:rPr>
              <a:t>1. </a:t>
            </a:r>
            <a:r>
              <a:rPr lang="fr-FR" sz="1200" dirty="0" smtClean="0">
                <a:latin typeface="Arial Narrow" panose="020B0606020202030204" pitchFamily="34" charset="0"/>
              </a:rPr>
              <a:t>Les </a:t>
            </a:r>
            <a:r>
              <a:rPr lang="fr-FR" sz="1200" dirty="0">
                <a:latin typeface="Arial Narrow" panose="020B0606020202030204" pitchFamily="34" charset="0"/>
              </a:rPr>
              <a:t>citoyens de certains pays sont exemptés de visa pour entrer et séjourner au </a:t>
            </a:r>
            <a:r>
              <a:rPr lang="fr-FR" sz="1200" dirty="0" smtClean="0">
                <a:latin typeface="Arial Narrow" panose="020B0606020202030204" pitchFamily="34" charset="0"/>
              </a:rPr>
              <a:t>Cabo-Verde </a:t>
            </a:r>
            <a:r>
              <a:rPr lang="fr-FR" sz="1200" dirty="0">
                <a:latin typeface="Arial Narrow" panose="020B0606020202030204" pitchFamily="34" charset="0"/>
              </a:rPr>
              <a:t>pendant une certaine période. Cependant, aux termes de la loi, il est obligatoire de se pré inscrire au moins 5 jours avant la date de début du voyage, sur la plateforme www.ease.gov.cv. Une taxe d'aéroport est due et doit être payée directement aux autorités compétentes, à l'aéroport d'arrivée : environ 31,00 €</a:t>
            </a:r>
            <a:r>
              <a:rPr lang="fr-FR" sz="1200" dirty="0" smtClean="0">
                <a:latin typeface="Arial Narrow" panose="020B0606020202030204" pitchFamily="34" charset="0"/>
              </a:rPr>
              <a:t>.</a:t>
            </a:r>
          </a:p>
          <a:p>
            <a:pPr algn="just">
              <a:lnSpc>
                <a:spcPts val="800"/>
              </a:lnSpc>
            </a:pPr>
            <a:endParaRPr lang="pt-PT" altLang="pt-PT" sz="800" dirty="0">
              <a:latin typeface="Arial Narrow" pitchFamily="34" charset="0"/>
            </a:endParaRPr>
          </a:p>
          <a:p>
            <a:pPr algn="just">
              <a:lnSpc>
                <a:spcPts val="1300"/>
              </a:lnSpc>
            </a:pPr>
            <a:r>
              <a:rPr lang="pt-PT" altLang="pt-PT" sz="1200" b="1" dirty="0">
                <a:solidFill>
                  <a:srgbClr val="92D050"/>
                </a:solidFill>
                <a:latin typeface="Arial Narrow" pitchFamily="34" charset="0"/>
              </a:rPr>
              <a:t>2. </a:t>
            </a:r>
            <a:r>
              <a:rPr lang="fr-FR" altLang="pt-PT" sz="1200" dirty="0">
                <a:latin typeface="Arial Narrow" pitchFamily="34" charset="0"/>
              </a:rPr>
              <a:t>Les frais de réservation ne sont pas remboursables et peuvent être déduits des frais de participation</a:t>
            </a:r>
            <a:r>
              <a:rPr lang="pt-PT" altLang="pt-PT" sz="1200" dirty="0">
                <a:latin typeface="Arial Narrow" pitchFamily="34" charset="0"/>
              </a:rPr>
              <a:t>.</a:t>
            </a:r>
          </a:p>
          <a:p>
            <a:pPr algn="just">
              <a:lnSpc>
                <a:spcPts val="800"/>
              </a:lnSpc>
            </a:pPr>
            <a:endParaRPr lang="pt-PT" altLang="pt-PT" sz="1200" dirty="0">
              <a:latin typeface="Arial Narrow" pitchFamily="34" charset="0"/>
            </a:endParaRPr>
          </a:p>
          <a:p>
            <a:pPr algn="just">
              <a:lnSpc>
                <a:spcPts val="1300"/>
              </a:lnSpc>
            </a:pPr>
            <a:r>
              <a:rPr lang="pt-PT" altLang="pt-PT" sz="1200" b="1" dirty="0" smtClean="0">
                <a:solidFill>
                  <a:srgbClr val="92D050"/>
                </a:solidFill>
                <a:latin typeface="Arial Narrow" pitchFamily="34" charset="0"/>
              </a:rPr>
              <a:t>3</a:t>
            </a:r>
            <a:r>
              <a:rPr lang="pt-PT" altLang="pt-PT" sz="1200" b="1" dirty="0">
                <a:solidFill>
                  <a:srgbClr val="92D050"/>
                </a:solidFill>
                <a:latin typeface="Arial Narrow" pitchFamily="34" charset="0"/>
              </a:rPr>
              <a:t>. </a:t>
            </a:r>
            <a:r>
              <a:rPr lang="fr-FR" altLang="pt-PT" sz="1200" dirty="0">
                <a:latin typeface="Arial Narrow" pitchFamily="34" charset="0"/>
              </a:rPr>
              <a:t>Un participant correctement inscrit (paiement effectué), s'il n'est pas en mesure de participer à l'</a:t>
            </a:r>
            <a:r>
              <a:rPr lang="fr-FR" altLang="pt-PT" sz="1200" dirty="0" err="1">
                <a:latin typeface="Arial Narrow" pitchFamily="34" charset="0"/>
              </a:rPr>
              <a:t>événement</a:t>
            </a:r>
            <a:r>
              <a:rPr lang="fr-FR" altLang="pt-PT" sz="1200" dirty="0">
                <a:latin typeface="Arial Narrow" pitchFamily="34" charset="0"/>
              </a:rPr>
              <a:t>, peut transférer son inscription à un tiers. À cette fin, le remplaçant doit être entièrement identifié.</a:t>
            </a:r>
            <a:endParaRPr lang="pt-PT" altLang="pt-PT" sz="1200" dirty="0">
              <a:latin typeface="Arial Narrow" pitchFamily="34" charset="0"/>
            </a:endParaRPr>
          </a:p>
          <a:p>
            <a:pPr algn="just">
              <a:lnSpc>
                <a:spcPts val="800"/>
              </a:lnSpc>
            </a:pPr>
            <a:endParaRPr lang="pt-PT" altLang="pt-PT" sz="1200" dirty="0">
              <a:latin typeface="Arial Narrow" pitchFamily="34" charset="0"/>
            </a:endParaRPr>
          </a:p>
          <a:p>
            <a:pPr algn="just">
              <a:lnSpc>
                <a:spcPts val="1300"/>
              </a:lnSpc>
            </a:pPr>
            <a:r>
              <a:rPr lang="pt-PT" altLang="pt-PT" sz="1200" b="1" dirty="0" smtClean="0">
                <a:solidFill>
                  <a:srgbClr val="92D050"/>
                </a:solidFill>
                <a:latin typeface="Arial Narrow" pitchFamily="34" charset="0"/>
              </a:rPr>
              <a:t>4</a:t>
            </a:r>
            <a:r>
              <a:rPr lang="pt-PT" altLang="pt-PT" sz="1200" b="1" dirty="0">
                <a:solidFill>
                  <a:srgbClr val="92D050"/>
                </a:solidFill>
                <a:latin typeface="Arial Narrow" pitchFamily="34" charset="0"/>
              </a:rPr>
              <a:t>. </a:t>
            </a:r>
            <a:r>
              <a:rPr lang="fr-FR" altLang="pt-PT" sz="1200" dirty="0">
                <a:latin typeface="Arial Narrow" pitchFamily="34" charset="0"/>
              </a:rPr>
              <a:t>L'Organisation a négocié avec ses partenaires pour offrir aux participants à l'</a:t>
            </a:r>
            <a:r>
              <a:rPr lang="fr-FR" altLang="pt-PT" sz="1200" dirty="0" err="1">
                <a:latin typeface="Arial Narrow" pitchFamily="34" charset="0"/>
              </a:rPr>
              <a:t>événement</a:t>
            </a:r>
            <a:r>
              <a:rPr lang="fr-FR" altLang="pt-PT" sz="1200" dirty="0">
                <a:latin typeface="Arial Narrow" pitchFamily="34" charset="0"/>
              </a:rPr>
              <a:t> les meilleurs tarifs pour les hôtels, les vols et les restaurants au </a:t>
            </a:r>
            <a:r>
              <a:rPr lang="fr-FR" altLang="pt-PT" sz="1200" dirty="0" smtClean="0">
                <a:latin typeface="Arial Narrow" pitchFamily="34" charset="0"/>
              </a:rPr>
              <a:t>Cabo-Verde</a:t>
            </a:r>
            <a:r>
              <a:rPr lang="pt-PT" altLang="pt-PT" sz="1200" dirty="0" smtClean="0">
                <a:latin typeface="Arial Narrow" pitchFamily="34" charset="0"/>
              </a:rPr>
              <a:t>.</a:t>
            </a:r>
            <a:endParaRPr lang="pt-PT" altLang="pt-PT" sz="1200" dirty="0">
              <a:latin typeface="Arial Narrow" pitchFamily="34" charset="0"/>
            </a:endParaRPr>
          </a:p>
          <a:p>
            <a:pPr algn="just">
              <a:lnSpc>
                <a:spcPts val="800"/>
              </a:lnSpc>
            </a:pPr>
            <a:endParaRPr lang="pt-PT" altLang="pt-PT" sz="1200" dirty="0">
              <a:latin typeface="Arial Narrow" pitchFamily="34" charset="0"/>
            </a:endParaRPr>
          </a:p>
          <a:p>
            <a:pPr algn="just">
              <a:lnSpc>
                <a:spcPts val="1300"/>
              </a:lnSpc>
            </a:pPr>
            <a:r>
              <a:rPr lang="pt-PT" altLang="pt-PT" sz="1200" b="1" dirty="0" smtClean="0">
                <a:solidFill>
                  <a:srgbClr val="92D050"/>
                </a:solidFill>
                <a:latin typeface="Arial Narrow" pitchFamily="34" charset="0"/>
              </a:rPr>
              <a:t>5</a:t>
            </a:r>
            <a:r>
              <a:rPr lang="pt-PT" altLang="pt-PT" sz="1200" b="1" dirty="0">
                <a:solidFill>
                  <a:srgbClr val="92D050"/>
                </a:solidFill>
                <a:latin typeface="Arial Narrow" pitchFamily="34" charset="0"/>
              </a:rPr>
              <a:t>. </a:t>
            </a:r>
            <a:r>
              <a:rPr lang="fr-FR" altLang="pt-PT" sz="1200" dirty="0">
                <a:latin typeface="Arial Narrow" pitchFamily="34" charset="0"/>
              </a:rPr>
              <a:t>Le prix du forfait présenté correspond à la participation de 1 Pax. Pour les groupes (minimum 10 personnes), les délégations officielles ou les entités gouvernementales, l'Organisation doit être contactée pour un traitement spécifique</a:t>
            </a:r>
          </a:p>
          <a:p>
            <a:pPr algn="just">
              <a:lnSpc>
                <a:spcPts val="800"/>
              </a:lnSpc>
            </a:pPr>
            <a:endParaRPr lang="pt-PT" altLang="pt-PT" sz="1200" dirty="0">
              <a:latin typeface="Arial Narrow" pitchFamily="34" charset="0"/>
            </a:endParaRPr>
          </a:p>
          <a:p>
            <a:pPr algn="just">
              <a:lnSpc>
                <a:spcPts val="1300"/>
              </a:lnSpc>
            </a:pPr>
            <a:r>
              <a:rPr lang="pt-PT" altLang="pt-PT" sz="1200" b="1" dirty="0" smtClean="0">
                <a:solidFill>
                  <a:srgbClr val="92D050"/>
                </a:solidFill>
                <a:latin typeface="Arial Narrow" pitchFamily="34" charset="0"/>
              </a:rPr>
              <a:t>6</a:t>
            </a:r>
            <a:r>
              <a:rPr lang="pt-PT" altLang="pt-PT" sz="1200" b="1" dirty="0">
                <a:solidFill>
                  <a:srgbClr val="92D050"/>
                </a:solidFill>
                <a:latin typeface="Arial Narrow" pitchFamily="34" charset="0"/>
              </a:rPr>
              <a:t>. </a:t>
            </a:r>
            <a:r>
              <a:rPr lang="fr-FR" altLang="pt-PT" sz="1200" dirty="0">
                <a:latin typeface="Arial Narrow" pitchFamily="34" charset="0"/>
              </a:rPr>
              <a:t>L'hébergement considéré dans ce forfait est sur la liste des hôtels incluse dans les informations générales sur l'</a:t>
            </a:r>
            <a:r>
              <a:rPr lang="fr-FR" altLang="pt-PT" sz="1200" dirty="0" err="1">
                <a:latin typeface="Arial Narrow" pitchFamily="34" charset="0"/>
              </a:rPr>
              <a:t>événement</a:t>
            </a:r>
            <a:r>
              <a:rPr lang="fr-FR" altLang="pt-PT" sz="1200" dirty="0">
                <a:latin typeface="Arial Narrow" pitchFamily="34" charset="0"/>
              </a:rPr>
              <a:t> </a:t>
            </a:r>
            <a:r>
              <a:rPr lang="fr-FR" altLang="pt-PT" sz="1200" dirty="0" smtClean="0">
                <a:latin typeface="Arial Narrow" pitchFamily="34" charset="0"/>
              </a:rPr>
              <a:t>(</a:t>
            </a:r>
            <a:r>
              <a:rPr lang="pt-PT" altLang="pt-PT" sz="1200" dirty="0">
                <a:latin typeface="Arial Narrow" pitchFamily="34" charset="0"/>
              </a:rPr>
              <a:t>www.saboresdecaboverde.com</a:t>
            </a:r>
            <a:r>
              <a:rPr lang="fr-FR" altLang="pt-PT" sz="1200" dirty="0" smtClean="0">
                <a:latin typeface="Arial Narrow" pitchFamily="34" charset="0"/>
              </a:rPr>
              <a:t>/</a:t>
            </a:r>
            <a:r>
              <a:rPr lang="fr-FR" altLang="pt-PT" sz="1200" dirty="0" err="1" smtClean="0">
                <a:latin typeface="Arial Narrow" pitchFamily="34" charset="0"/>
              </a:rPr>
              <a:t>hotels</a:t>
            </a:r>
            <a:r>
              <a:rPr lang="fr-FR" altLang="pt-PT" sz="1200" dirty="0" smtClean="0">
                <a:latin typeface="Arial Narrow" pitchFamily="34" charset="0"/>
              </a:rPr>
              <a:t>/)</a:t>
            </a:r>
            <a:endParaRPr lang="fr-FR" altLang="pt-PT" sz="1200" dirty="0">
              <a:latin typeface="Arial Narrow" pitchFamily="34" charset="0"/>
            </a:endParaRPr>
          </a:p>
          <a:p>
            <a:pPr algn="just">
              <a:lnSpc>
                <a:spcPts val="800"/>
              </a:lnSpc>
            </a:pPr>
            <a:endParaRPr lang="pt-PT" altLang="pt-PT" sz="1200" dirty="0">
              <a:latin typeface="Arial Narrow" pitchFamily="34" charset="0"/>
            </a:endParaRPr>
          </a:p>
          <a:p>
            <a:pPr algn="just">
              <a:lnSpc>
                <a:spcPts val="1300"/>
              </a:lnSpc>
            </a:pPr>
            <a:r>
              <a:rPr lang="pt-PT" altLang="pt-PT" sz="1200" b="1" dirty="0" smtClean="0">
                <a:solidFill>
                  <a:srgbClr val="92D050"/>
                </a:solidFill>
                <a:latin typeface="Arial Narrow" pitchFamily="34" charset="0"/>
              </a:rPr>
              <a:t>7</a:t>
            </a:r>
            <a:r>
              <a:rPr lang="pt-PT" altLang="pt-PT" sz="1200" b="1" dirty="0">
                <a:solidFill>
                  <a:srgbClr val="92D050"/>
                </a:solidFill>
                <a:latin typeface="Arial Narrow" pitchFamily="34" charset="0"/>
              </a:rPr>
              <a:t>. </a:t>
            </a:r>
            <a:r>
              <a:rPr lang="fr-FR" altLang="pt-PT" sz="1200" dirty="0">
                <a:latin typeface="Arial Narrow" pitchFamily="34" charset="0"/>
              </a:rPr>
              <a:t>Le programme détaillé est disponible sur </a:t>
            </a:r>
            <a:r>
              <a:rPr lang="pt-PT" altLang="pt-PT" sz="1200" dirty="0" smtClean="0">
                <a:latin typeface="Arial Narrow" pitchFamily="34" charset="0"/>
              </a:rPr>
              <a:t>www.saboresdecaboverde.com</a:t>
            </a:r>
            <a:r>
              <a:rPr lang="pt-PT" altLang="pt-PT" sz="1200" dirty="0">
                <a:latin typeface="Arial Narrow" pitchFamily="34" charset="0"/>
              </a:rPr>
              <a:t>/.</a:t>
            </a:r>
          </a:p>
          <a:p>
            <a:pPr algn="just">
              <a:lnSpc>
                <a:spcPts val="800"/>
              </a:lnSpc>
            </a:pPr>
            <a:endParaRPr lang="pt-PT" altLang="pt-PT" sz="1200" dirty="0">
              <a:latin typeface="Arial Narrow" pitchFamily="34" charset="0"/>
            </a:endParaRPr>
          </a:p>
          <a:p>
            <a:pPr algn="just">
              <a:lnSpc>
                <a:spcPts val="1300"/>
              </a:lnSpc>
            </a:pPr>
            <a:r>
              <a:rPr lang="pt-PT" altLang="pt-PT" sz="1200" b="1" dirty="0" smtClean="0">
                <a:solidFill>
                  <a:srgbClr val="92D050"/>
                </a:solidFill>
                <a:latin typeface="Arial Narrow" pitchFamily="34" charset="0"/>
              </a:rPr>
              <a:t>8</a:t>
            </a:r>
            <a:r>
              <a:rPr lang="pt-PT" altLang="pt-PT" sz="1200" b="1" dirty="0">
                <a:solidFill>
                  <a:srgbClr val="92D050"/>
                </a:solidFill>
                <a:latin typeface="Arial Narrow" pitchFamily="34" charset="0"/>
              </a:rPr>
              <a:t>. </a:t>
            </a:r>
            <a:r>
              <a:rPr lang="fr-FR" altLang="pt-PT" sz="1200" dirty="0">
                <a:latin typeface="Arial Narrow" pitchFamily="34" charset="0"/>
              </a:rPr>
              <a:t>Ce package est destiné aux participants internationaux</a:t>
            </a:r>
            <a:r>
              <a:rPr lang="pt-PT" altLang="pt-PT" sz="1200" dirty="0">
                <a:latin typeface="Arial Narrow" pitchFamily="34" charset="0"/>
              </a:rPr>
              <a:t>.</a:t>
            </a:r>
          </a:p>
          <a:p>
            <a:pPr algn="just">
              <a:lnSpc>
                <a:spcPts val="800"/>
              </a:lnSpc>
            </a:pPr>
            <a:endParaRPr lang="pt-PT" altLang="pt-PT" sz="1200" dirty="0">
              <a:latin typeface="Arial Narrow" pitchFamily="34" charset="0"/>
            </a:endParaRPr>
          </a:p>
          <a:p>
            <a:pPr algn="just">
              <a:lnSpc>
                <a:spcPts val="1300"/>
              </a:lnSpc>
            </a:pPr>
            <a:r>
              <a:rPr lang="pt-PT" altLang="pt-PT" sz="1200" b="1" dirty="0" smtClean="0">
                <a:solidFill>
                  <a:schemeClr val="bg1"/>
                </a:solidFill>
                <a:latin typeface="Arial Narrow" pitchFamily="34" charset="0"/>
              </a:rPr>
              <a:t>9</a:t>
            </a:r>
            <a:r>
              <a:rPr lang="pt-PT" altLang="pt-PT" sz="1200" b="1" dirty="0">
                <a:solidFill>
                  <a:schemeClr val="bg1"/>
                </a:solidFill>
                <a:latin typeface="Arial Narrow" pitchFamily="34" charset="0"/>
              </a:rPr>
              <a:t>. </a:t>
            </a:r>
            <a:r>
              <a:rPr lang="fr-FR" altLang="pt-PT" sz="1200" dirty="0">
                <a:latin typeface="Arial Narrow" pitchFamily="34" charset="0"/>
              </a:rPr>
              <a:t>Toute modification demandée sera reflétée dans le prix du forfait.</a:t>
            </a:r>
            <a:r>
              <a:rPr lang="pt-PT" altLang="pt-PT" sz="1200" dirty="0">
                <a:latin typeface="Arial Narrow" pitchFamily="34" charset="0"/>
              </a:rPr>
              <a:t>. </a:t>
            </a:r>
          </a:p>
          <a:p>
            <a:pPr algn="just">
              <a:lnSpc>
                <a:spcPts val="800"/>
              </a:lnSpc>
            </a:pPr>
            <a:endParaRPr lang="pt-PT" altLang="pt-PT" sz="1200" dirty="0">
              <a:latin typeface="Arial Narrow" pitchFamily="34" charset="0"/>
            </a:endParaRPr>
          </a:p>
          <a:p>
            <a:pPr algn="just">
              <a:lnSpc>
                <a:spcPts val="1300"/>
              </a:lnSpc>
            </a:pPr>
            <a:r>
              <a:rPr lang="pt-PT" altLang="pt-PT" sz="1200" b="1" dirty="0" smtClean="0">
                <a:solidFill>
                  <a:schemeClr val="bg1"/>
                </a:solidFill>
                <a:latin typeface="Arial Narrow" pitchFamily="34" charset="0"/>
              </a:rPr>
              <a:t>10</a:t>
            </a:r>
            <a:r>
              <a:rPr lang="pt-PT" altLang="pt-PT" sz="1200" b="1" dirty="0">
                <a:solidFill>
                  <a:schemeClr val="bg1"/>
                </a:solidFill>
                <a:latin typeface="Arial Narrow" pitchFamily="34" charset="0"/>
              </a:rPr>
              <a:t>.</a:t>
            </a:r>
            <a:r>
              <a:rPr lang="pt-PT" altLang="pt-PT" sz="1200" dirty="0">
                <a:solidFill>
                  <a:schemeClr val="bg1"/>
                </a:solidFill>
                <a:latin typeface="Arial Narrow" pitchFamily="34" charset="0"/>
              </a:rPr>
              <a:t> </a:t>
            </a:r>
            <a:r>
              <a:rPr lang="fr-FR" altLang="pt-PT" sz="1200" dirty="0">
                <a:latin typeface="Arial Narrow" pitchFamily="34" charset="0"/>
              </a:rPr>
              <a:t>Dans les cas où le transporteur aérien officiel ne dessert pas l'itinéraire prévu, l'Organisation peut aider à organiser le voyage avec une autre ligne.</a:t>
            </a:r>
            <a:endParaRPr lang="pt-PT" altLang="pt-PT" sz="1200" dirty="0">
              <a:latin typeface="Arial Narrow" pitchFamily="34" charset="0"/>
            </a:endParaRPr>
          </a:p>
          <a:p>
            <a:pPr algn="just">
              <a:lnSpc>
                <a:spcPts val="800"/>
              </a:lnSpc>
            </a:pPr>
            <a:endParaRPr lang="pt-PT" altLang="pt-PT" sz="1200" dirty="0">
              <a:latin typeface="Arial Narrow" pitchFamily="34" charset="0"/>
            </a:endParaRPr>
          </a:p>
          <a:p>
            <a:pPr algn="just">
              <a:lnSpc>
                <a:spcPts val="1300"/>
              </a:lnSpc>
            </a:pPr>
            <a:r>
              <a:rPr lang="pt-PT" altLang="pt-PT" sz="1200" i="1" dirty="0">
                <a:solidFill>
                  <a:srgbClr val="339966"/>
                </a:solidFill>
                <a:latin typeface="AR JULIAN" pitchFamily="2" charset="0"/>
              </a:rPr>
              <a:t>INSTRUCTIONS POUR L'INSCRIPTION:</a:t>
            </a:r>
          </a:p>
          <a:p>
            <a:pPr algn="just">
              <a:lnSpc>
                <a:spcPts val="1300"/>
              </a:lnSpc>
            </a:pPr>
            <a:r>
              <a:rPr lang="pt-PT" altLang="pt-PT" sz="1200" b="1" dirty="0">
                <a:solidFill>
                  <a:schemeClr val="bg1"/>
                </a:solidFill>
                <a:latin typeface="Arial Narrow" pitchFamily="34" charset="0"/>
              </a:rPr>
              <a:t>1. </a:t>
            </a:r>
            <a:r>
              <a:rPr lang="fr-FR" altLang="pt-PT" sz="1200" dirty="0">
                <a:latin typeface="Arial Narrow" pitchFamily="34" charset="0"/>
              </a:rPr>
              <a:t>Le participant doit remplir le formulaire en ligne </a:t>
            </a:r>
            <a:r>
              <a:rPr lang="pt-PT" altLang="pt-PT" sz="1200" dirty="0" smtClean="0">
                <a:latin typeface="Arial Narrow" pitchFamily="34" charset="0"/>
              </a:rPr>
              <a:t>www.saboresdecaboverde.com/</a:t>
            </a:r>
            <a:r>
              <a:rPr lang="pt-PT" sz="1200" dirty="0" smtClean="0">
                <a:latin typeface="Arial Narrow" panose="020B0606020202030204" pitchFamily="34" charset="0"/>
              </a:rPr>
              <a:t>register/online/scv/</a:t>
            </a:r>
            <a:r>
              <a:rPr lang="fr-FR" altLang="pt-PT" sz="1200" dirty="0" smtClean="0">
                <a:latin typeface="Arial Narrow" pitchFamily="34" charset="0"/>
              </a:rPr>
              <a:t>, </a:t>
            </a:r>
            <a:r>
              <a:rPr lang="fr-FR" altLang="pt-PT" sz="1200" dirty="0">
                <a:latin typeface="Arial Narrow" pitchFamily="34" charset="0"/>
              </a:rPr>
              <a:t>indiquer la référence du forfait choisi, joindre le reçu de paiement et le soumettre.</a:t>
            </a:r>
          </a:p>
          <a:p>
            <a:pPr algn="just">
              <a:lnSpc>
                <a:spcPts val="500"/>
              </a:lnSpc>
            </a:pPr>
            <a:endParaRPr lang="pt-PT" altLang="pt-PT" sz="1200" dirty="0">
              <a:latin typeface="Arial Narrow" pitchFamily="34" charset="0"/>
            </a:endParaRPr>
          </a:p>
          <a:p>
            <a:pPr algn="just">
              <a:lnSpc>
                <a:spcPts val="1300"/>
              </a:lnSpc>
            </a:pPr>
            <a:r>
              <a:rPr lang="pt-PT" altLang="pt-PT" sz="1200" b="1" dirty="0" smtClean="0">
                <a:solidFill>
                  <a:schemeClr val="bg1"/>
                </a:solidFill>
                <a:latin typeface="Arial Narrow" pitchFamily="34" charset="0"/>
              </a:rPr>
              <a:t>2</a:t>
            </a:r>
            <a:r>
              <a:rPr lang="pt-PT" altLang="pt-PT" sz="1200" b="1" dirty="0">
                <a:solidFill>
                  <a:schemeClr val="bg1"/>
                </a:solidFill>
                <a:latin typeface="Arial Narrow" pitchFamily="34" charset="0"/>
              </a:rPr>
              <a:t>. </a:t>
            </a:r>
            <a:r>
              <a:rPr lang="fr-FR" altLang="pt-PT" sz="1200" dirty="0">
                <a:latin typeface="Arial Narrow" pitchFamily="34" charset="0"/>
              </a:rPr>
              <a:t>Comme alternative à l'inscription en ligne, le participant doit accéder au formulaire d'inscription fourni au lien </a:t>
            </a:r>
            <a:r>
              <a:rPr lang="fr-FR" altLang="pt-PT" sz="1200" dirty="0" smtClean="0">
                <a:latin typeface="Arial Narrow" pitchFamily="34" charset="0"/>
              </a:rPr>
              <a:t>suivant:</a:t>
            </a:r>
            <a:r>
              <a:rPr lang="pt-PT" sz="1200" dirty="0">
                <a:latin typeface="Arial Narrow" panose="020B0606020202030204" pitchFamily="34" charset="0"/>
              </a:rPr>
              <a:t> </a:t>
            </a:r>
            <a:r>
              <a:rPr lang="pt-PT" altLang="pt-PT" sz="1200" dirty="0" smtClean="0">
                <a:latin typeface="Arial Narrow" pitchFamily="34" charset="0"/>
              </a:rPr>
              <a:t>www.saboresdecaboverde.com/</a:t>
            </a:r>
            <a:r>
              <a:rPr lang="pt-PT" sz="1200" dirty="0" smtClean="0">
                <a:latin typeface="Arial Narrow" panose="020B0606020202030204" pitchFamily="34" charset="0"/>
              </a:rPr>
              <a:t>register/</a:t>
            </a:r>
            <a:r>
              <a:rPr lang="pt-PT" altLang="pt-PT" sz="1200" dirty="0" smtClean="0">
                <a:latin typeface="Arial Narrow" pitchFamily="34" charset="0"/>
              </a:rPr>
              <a:t>form/scv/</a:t>
            </a:r>
            <a:r>
              <a:rPr lang="fr-FR" altLang="pt-PT" sz="1200" dirty="0" smtClean="0">
                <a:latin typeface="Arial Narrow" pitchFamily="34" charset="0"/>
              </a:rPr>
              <a:t>, </a:t>
            </a:r>
            <a:r>
              <a:rPr lang="fr-FR" altLang="pt-PT" sz="1200" dirty="0">
                <a:latin typeface="Arial Narrow" pitchFamily="34" charset="0"/>
              </a:rPr>
              <a:t>choisir le Pack souhaité, remplir le formulaire d'inscription, le signer et le joindre à la preuve de paiement et envoyer à e-mail: </a:t>
            </a:r>
            <a:r>
              <a:rPr lang="pt-PT" altLang="pt-PT" sz="1200" dirty="0">
                <a:latin typeface="Arial Narrow" pitchFamily="34" charset="0"/>
              </a:rPr>
              <a:t>finance@saboresdecaboverde.com.</a:t>
            </a:r>
            <a:endParaRPr lang="pt-PT" sz="1200" dirty="0" smtClean="0">
              <a:latin typeface="Arial Narrow" panose="020B0606020202030204" pitchFamily="34" charset="0"/>
            </a:endParaRPr>
          </a:p>
          <a:p>
            <a:pPr algn="just">
              <a:lnSpc>
                <a:spcPts val="500"/>
              </a:lnSpc>
            </a:pPr>
            <a:endParaRPr lang="pt-PT" altLang="pt-PT" sz="1200" dirty="0">
              <a:latin typeface="Arial Narrow" pitchFamily="34" charset="0"/>
            </a:endParaRPr>
          </a:p>
          <a:p>
            <a:pPr algn="just">
              <a:lnSpc>
                <a:spcPts val="1300"/>
              </a:lnSpc>
            </a:pPr>
            <a:r>
              <a:rPr lang="pt-PT" altLang="pt-PT" sz="1200" b="1" dirty="0" smtClean="0">
                <a:solidFill>
                  <a:schemeClr val="bg1"/>
                </a:solidFill>
                <a:latin typeface="Arial Narrow" pitchFamily="34" charset="0"/>
              </a:rPr>
              <a:t>3</a:t>
            </a:r>
            <a:r>
              <a:rPr lang="pt-PT" altLang="pt-PT" sz="1200" b="1" dirty="0">
                <a:solidFill>
                  <a:schemeClr val="bg1"/>
                </a:solidFill>
                <a:latin typeface="Arial Narrow" pitchFamily="34" charset="0"/>
              </a:rPr>
              <a:t>. </a:t>
            </a:r>
            <a:r>
              <a:rPr lang="fr-FR" altLang="pt-PT" sz="1200" dirty="0">
                <a:latin typeface="Arial Narrow" pitchFamily="34" charset="0"/>
              </a:rPr>
              <a:t>Les étudiants, les enseignants, les chercheurs, les techniciens de l'environnement et les agriculteurs doivent joindre la preuve de ces qualités afin de bénéficier des conditions spéciales, qui sont fournies, lors de l'accès </a:t>
            </a:r>
            <a:r>
              <a:rPr lang="fr-FR" altLang="pt-PT" sz="1200" dirty="0" smtClean="0">
                <a:latin typeface="Arial Narrow" pitchFamily="34" charset="0"/>
              </a:rPr>
              <a:t>au Évènement. </a:t>
            </a:r>
            <a:r>
              <a:rPr lang="fr-FR" altLang="pt-PT" sz="1200" dirty="0">
                <a:latin typeface="Arial Narrow" pitchFamily="34" charset="0"/>
              </a:rPr>
              <a:t>Des preuves sont requises lors de l'inscription.</a:t>
            </a:r>
          </a:p>
          <a:p>
            <a:pPr algn="just">
              <a:lnSpc>
                <a:spcPts val="600"/>
              </a:lnSpc>
            </a:pPr>
            <a:endParaRPr lang="pt-PT" altLang="pt-PT" sz="1200" dirty="0">
              <a:latin typeface="Arial Narrow" pitchFamily="34" charset="0"/>
            </a:endParaRPr>
          </a:p>
          <a:p>
            <a:pPr algn="just">
              <a:lnSpc>
                <a:spcPts val="1300"/>
              </a:lnSpc>
            </a:pPr>
            <a:r>
              <a:rPr lang="pt-PT" altLang="pt-PT" sz="1200" b="1" dirty="0" smtClean="0">
                <a:solidFill>
                  <a:schemeClr val="bg1"/>
                </a:solidFill>
                <a:latin typeface="Arial Narrow" pitchFamily="34" charset="0"/>
              </a:rPr>
              <a:t>4</a:t>
            </a:r>
            <a:r>
              <a:rPr lang="pt-PT" altLang="pt-PT" sz="1200" b="1" dirty="0">
                <a:solidFill>
                  <a:schemeClr val="bg1"/>
                </a:solidFill>
                <a:latin typeface="Arial Narrow" pitchFamily="34" charset="0"/>
              </a:rPr>
              <a:t>. </a:t>
            </a:r>
            <a:r>
              <a:rPr lang="fr-FR" altLang="pt-PT" sz="1200" dirty="0">
                <a:latin typeface="Arial Narrow" pitchFamily="34" charset="0"/>
              </a:rPr>
              <a:t>Les inscriptions effectuées jusqu'au </a:t>
            </a:r>
            <a:r>
              <a:rPr lang="fr-FR" altLang="pt-PT" sz="1200" dirty="0" smtClean="0">
                <a:latin typeface="Arial Narrow" pitchFamily="34" charset="0"/>
              </a:rPr>
              <a:t>15 Mai 2023 </a:t>
            </a:r>
            <a:r>
              <a:rPr lang="fr-FR" altLang="pt-PT" sz="1200" dirty="0">
                <a:latin typeface="Arial Narrow" pitchFamily="34" charset="0"/>
              </a:rPr>
              <a:t>peuvent être payées jusqu'à 3x, sans intérêt</a:t>
            </a:r>
            <a:r>
              <a:rPr lang="fr-FR" altLang="pt-PT" sz="1200" dirty="0" smtClean="0">
                <a:latin typeface="Arial Narrow" pitchFamily="34" charset="0"/>
              </a:rPr>
              <a:t>.</a:t>
            </a:r>
          </a:p>
          <a:p>
            <a:pPr algn="just">
              <a:lnSpc>
                <a:spcPts val="500"/>
              </a:lnSpc>
            </a:pPr>
            <a:endParaRPr lang="fr-FR" altLang="pt-PT" sz="1200" dirty="0">
              <a:latin typeface="Arial Narrow" pitchFamily="34" charset="0"/>
            </a:endParaRPr>
          </a:p>
          <a:p>
            <a:pPr algn="just">
              <a:lnSpc>
                <a:spcPts val="1300"/>
              </a:lnSpc>
            </a:pPr>
            <a:r>
              <a:rPr lang="pt-PT" altLang="pt-PT" sz="1200" i="1" dirty="0">
                <a:solidFill>
                  <a:schemeClr val="bg1">
                    <a:lumMod val="85000"/>
                  </a:schemeClr>
                </a:solidFill>
                <a:latin typeface="AR JULIAN" pitchFamily="2" charset="0"/>
              </a:rPr>
              <a:t>EFFICACITÉ </a:t>
            </a:r>
            <a:r>
              <a:rPr lang="pt-PT" altLang="pt-PT" sz="1200" i="1" dirty="0" smtClean="0">
                <a:solidFill>
                  <a:schemeClr val="bg1">
                    <a:lumMod val="85000"/>
                  </a:schemeClr>
                </a:solidFill>
                <a:latin typeface="AR JULIAN" pitchFamily="2" charset="0"/>
              </a:rPr>
              <a:t>D'INSCRIPTION</a:t>
            </a:r>
            <a:endParaRPr lang="pt-PT" altLang="pt-PT" sz="1200" dirty="0">
              <a:solidFill>
                <a:schemeClr val="bg1">
                  <a:lumMod val="85000"/>
                </a:schemeClr>
              </a:solidFill>
              <a:latin typeface="Arial Narrow" pitchFamily="34" charset="0"/>
            </a:endParaRPr>
          </a:p>
          <a:p>
            <a:pPr algn="just">
              <a:lnSpc>
                <a:spcPts val="1300"/>
              </a:lnSpc>
            </a:pPr>
            <a:r>
              <a:rPr lang="pt-PT" altLang="pt-PT" sz="1200" i="1" dirty="0" smtClean="0">
                <a:solidFill>
                  <a:schemeClr val="bg1"/>
                </a:solidFill>
                <a:latin typeface="AR JULIAN" pitchFamily="2" charset="0"/>
              </a:rPr>
              <a:t>1</a:t>
            </a:r>
            <a:r>
              <a:rPr lang="pt-PT" altLang="pt-PT" sz="1200" i="1" dirty="0">
                <a:solidFill>
                  <a:schemeClr val="bg1"/>
                </a:solidFill>
                <a:latin typeface="AR JULIAN" pitchFamily="2" charset="0"/>
              </a:rPr>
              <a:t>. </a:t>
            </a:r>
            <a:r>
              <a:rPr lang="fr-FR" altLang="pt-PT" sz="1200" dirty="0">
                <a:latin typeface="Arial Narrow" pitchFamily="34" charset="0"/>
              </a:rPr>
              <a:t>Remplir le formulaire d'inscription en ligne </a:t>
            </a:r>
            <a:r>
              <a:rPr lang="pt-PT" altLang="pt-PT" sz="1200" dirty="0" smtClean="0">
                <a:latin typeface="Arial Narrow" pitchFamily="34" charset="0"/>
              </a:rPr>
              <a:t>www.saboresdecaboverde.com</a:t>
            </a:r>
            <a:r>
              <a:rPr lang="pt-PT" sz="1200" dirty="0" smtClean="0">
                <a:latin typeface="Arial Narrow" panose="020B0606020202030204" pitchFamily="34" charset="0"/>
              </a:rPr>
              <a:t>/register/online/svc/</a:t>
            </a:r>
            <a:endParaRPr lang="pt-PT" altLang="pt-PT" sz="1200" b="1" dirty="0">
              <a:latin typeface="Arial Narrow" pitchFamily="34" charset="0"/>
            </a:endParaRPr>
          </a:p>
          <a:p>
            <a:pPr algn="just">
              <a:lnSpc>
                <a:spcPts val="800"/>
              </a:lnSpc>
            </a:pPr>
            <a:endParaRPr lang="pt-PT" altLang="pt-PT" sz="1200" dirty="0">
              <a:latin typeface="Arial Narrow" pitchFamily="34" charset="0"/>
            </a:endParaRPr>
          </a:p>
          <a:p>
            <a:pPr algn="just">
              <a:lnSpc>
                <a:spcPts val="1300"/>
              </a:lnSpc>
            </a:pPr>
            <a:r>
              <a:rPr lang="pt-PT" altLang="pt-PT" sz="1200" dirty="0">
                <a:solidFill>
                  <a:schemeClr val="bg1"/>
                </a:solidFill>
                <a:latin typeface="Arial Narrow" pitchFamily="34" charset="0"/>
              </a:rPr>
              <a:t>2. </a:t>
            </a:r>
            <a:r>
              <a:rPr lang="fr-FR" altLang="pt-PT" sz="1200" dirty="0">
                <a:latin typeface="Arial Narrow" pitchFamily="34" charset="0"/>
              </a:rPr>
              <a:t>Remplir le formulaire d'inscription disponible sur le lien:</a:t>
            </a:r>
            <a:r>
              <a:rPr lang="pt-PT" sz="1200" dirty="0">
                <a:latin typeface="Arial Narrow" panose="020B0606020202030204" pitchFamily="34" charset="0"/>
              </a:rPr>
              <a:t> www.</a:t>
            </a:r>
            <a:r>
              <a:rPr lang="pt-PT" altLang="pt-PT" sz="1200" dirty="0">
                <a:latin typeface="Arial Narrow" pitchFamily="34" charset="0"/>
              </a:rPr>
              <a:t>saboresdecaboverde.com</a:t>
            </a:r>
            <a:r>
              <a:rPr lang="pt-PT" sz="1200" dirty="0">
                <a:latin typeface="Arial Narrow" panose="020B0606020202030204" pitchFamily="34" charset="0"/>
              </a:rPr>
              <a:t>/register/form </a:t>
            </a:r>
            <a:r>
              <a:rPr lang="fr-FR" altLang="pt-PT" sz="1200" dirty="0">
                <a:latin typeface="Arial Narrow" pitchFamily="34" charset="0"/>
              </a:rPr>
              <a:t>/</a:t>
            </a:r>
            <a:r>
              <a:rPr lang="fr-FR" altLang="pt-PT" sz="1200" dirty="0" err="1">
                <a:latin typeface="Arial Narrow" pitchFamily="34" charset="0"/>
              </a:rPr>
              <a:t>scv</a:t>
            </a:r>
            <a:r>
              <a:rPr lang="fr-FR" altLang="pt-PT" sz="1200" dirty="0">
                <a:latin typeface="Arial Narrow" pitchFamily="34" charset="0"/>
              </a:rPr>
              <a:t>/.</a:t>
            </a:r>
          </a:p>
          <a:p>
            <a:pPr algn="just">
              <a:lnSpc>
                <a:spcPts val="800"/>
              </a:lnSpc>
            </a:pPr>
            <a:endParaRPr lang="pt-PT" altLang="pt-PT" sz="1200" dirty="0">
              <a:latin typeface="Arial Narrow" pitchFamily="34" charset="0"/>
            </a:endParaRPr>
          </a:p>
          <a:p>
            <a:pPr algn="just">
              <a:lnSpc>
                <a:spcPts val="1300"/>
              </a:lnSpc>
            </a:pPr>
            <a:r>
              <a:rPr lang="pt-PT" altLang="pt-PT" sz="1200" dirty="0">
                <a:solidFill>
                  <a:schemeClr val="bg1"/>
                </a:solidFill>
                <a:latin typeface="Arial Narrow" pitchFamily="34" charset="0"/>
              </a:rPr>
              <a:t>3. </a:t>
            </a:r>
            <a:r>
              <a:rPr lang="fr-FR" altLang="pt-PT" sz="1200" dirty="0">
                <a:latin typeface="Arial Narrow" pitchFamily="34" charset="0"/>
              </a:rPr>
              <a:t>Paiement des frais d'inscription via l'une des options disponibles sur le lien </a:t>
            </a:r>
            <a:r>
              <a:rPr lang="pt-PT" altLang="pt-PT" sz="1200" dirty="0">
                <a:latin typeface="Arial Narrow" pitchFamily="34" charset="0"/>
              </a:rPr>
              <a:t>www.saboresdecaboverde.com</a:t>
            </a:r>
            <a:r>
              <a:rPr lang="pt-PT" sz="1200" dirty="0">
                <a:latin typeface="Arial Narrow" panose="020B0606020202030204" pitchFamily="34" charset="0"/>
              </a:rPr>
              <a:t>/register/payment/.</a:t>
            </a:r>
          </a:p>
          <a:p>
            <a:pPr algn="just">
              <a:lnSpc>
                <a:spcPts val="800"/>
              </a:lnSpc>
            </a:pPr>
            <a:endParaRPr lang="pt-PT" altLang="pt-PT" sz="1200" dirty="0">
              <a:latin typeface="Arial Narrow" pitchFamily="34" charset="0"/>
            </a:endParaRPr>
          </a:p>
          <a:p>
            <a:pPr algn="just">
              <a:lnSpc>
                <a:spcPts val="1300"/>
              </a:lnSpc>
            </a:pPr>
            <a:r>
              <a:rPr lang="en-US" sz="1200" b="1" dirty="0" smtClean="0">
                <a:solidFill>
                  <a:schemeClr val="bg1"/>
                </a:solidFill>
                <a:latin typeface="Arial Narrow" panose="020B0606020202030204" pitchFamily="34" charset="0"/>
              </a:rPr>
              <a:t>■</a:t>
            </a:r>
            <a:r>
              <a:rPr lang="en-US" sz="1200" dirty="0">
                <a:solidFill>
                  <a:schemeClr val="bg1"/>
                </a:solidFill>
                <a:latin typeface="Arial Narrow" panose="020B0606020202030204" pitchFamily="34" charset="0"/>
              </a:rPr>
              <a:t> </a:t>
            </a:r>
            <a:r>
              <a:rPr lang="fr-FR" altLang="pt-PT" sz="1200" dirty="0">
                <a:latin typeface="Arial Narrow" pitchFamily="34" charset="0"/>
              </a:rPr>
              <a:t>Le participant recevra une confirmation de son inscription par e-mail</a:t>
            </a:r>
            <a:r>
              <a:rPr lang="fr-FR" altLang="pt-PT" sz="1200" dirty="0" smtClean="0">
                <a:latin typeface="Arial Narrow" pitchFamily="34" charset="0"/>
              </a:rPr>
              <a:t>.</a:t>
            </a:r>
            <a:endParaRPr lang="fr-FR" altLang="pt-PT" sz="1200" dirty="0">
              <a:latin typeface="Arial Narrow" pitchFamily="34" charset="0"/>
            </a:endParaRPr>
          </a:p>
        </p:txBody>
      </p:sp>
      <p:sp>
        <p:nvSpPr>
          <p:cNvPr id="83" name="TextBox 47"/>
          <p:cNvSpPr>
            <a:spLocks noChangeArrowheads="1"/>
          </p:cNvSpPr>
          <p:nvPr/>
        </p:nvSpPr>
        <p:spPr bwMode="auto">
          <a:xfrm>
            <a:off x="4016375" y="8704263"/>
            <a:ext cx="2263775"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lstStyle>
            <a:lvl1pPr>
              <a:defRPr>
                <a:solidFill>
                  <a:schemeClr val="tx1"/>
                </a:solidFill>
                <a:latin typeface="Calibri" pitchFamily="34" charset="0"/>
                <a:ea typeface="Calibri" pitchFamily="34" charset="0"/>
                <a:cs typeface="Calibri" pitchFamily="34" charset="0"/>
              </a:defRPr>
            </a:lvl1pPr>
            <a:lvl2pPr marL="742950" indent="-285750">
              <a:defRPr>
                <a:solidFill>
                  <a:schemeClr val="tx1"/>
                </a:solidFill>
                <a:latin typeface="Calibri" pitchFamily="34" charset="0"/>
                <a:ea typeface="Calibri" pitchFamily="34" charset="0"/>
                <a:cs typeface="Calibri" pitchFamily="34" charset="0"/>
              </a:defRPr>
            </a:lvl2pPr>
            <a:lvl3pPr marL="1143000" indent="-228600">
              <a:defRPr>
                <a:solidFill>
                  <a:schemeClr val="tx1"/>
                </a:solidFill>
                <a:latin typeface="Calibri" pitchFamily="34" charset="0"/>
                <a:ea typeface="Calibri" pitchFamily="34" charset="0"/>
                <a:cs typeface="Calibri" pitchFamily="34" charset="0"/>
              </a:defRPr>
            </a:lvl3pPr>
            <a:lvl4pPr marL="1600200" indent="-228600">
              <a:defRPr>
                <a:solidFill>
                  <a:schemeClr val="tx1"/>
                </a:solidFill>
                <a:latin typeface="Calibri" pitchFamily="34" charset="0"/>
                <a:ea typeface="Calibri" pitchFamily="34" charset="0"/>
                <a:cs typeface="Calibri" pitchFamily="34" charset="0"/>
              </a:defRPr>
            </a:lvl4pPr>
            <a:lvl5pPr marL="2057400" indent="-228600">
              <a:defRPr>
                <a:solidFill>
                  <a:schemeClr val="tx1"/>
                </a:solidFill>
                <a:latin typeface="Calibri" pitchFamily="34" charset="0"/>
                <a:ea typeface="Calibri" pitchFamily="34" charset="0"/>
                <a:cs typeface="Calibri" pitchFamily="34" charset="0"/>
              </a:defRPr>
            </a:lvl5pPr>
            <a:lvl6pPr marL="2514600" indent="-228600" eaLnBrk="0" fontAlgn="base" hangingPunct="0">
              <a:spcBef>
                <a:spcPct val="0"/>
              </a:spcBef>
              <a:spcAft>
                <a:spcPct val="0"/>
              </a:spcAft>
              <a:defRPr>
                <a:solidFill>
                  <a:schemeClr val="tx1"/>
                </a:solidFill>
                <a:latin typeface="Calibri" pitchFamily="34" charset="0"/>
                <a:ea typeface="Calibri" pitchFamily="34" charset="0"/>
                <a:cs typeface="Calibri" pitchFamily="34" charset="0"/>
              </a:defRPr>
            </a:lvl6pPr>
            <a:lvl7pPr marL="2971800" indent="-228600" eaLnBrk="0" fontAlgn="base" hangingPunct="0">
              <a:spcBef>
                <a:spcPct val="0"/>
              </a:spcBef>
              <a:spcAft>
                <a:spcPct val="0"/>
              </a:spcAft>
              <a:defRPr>
                <a:solidFill>
                  <a:schemeClr val="tx1"/>
                </a:solidFill>
                <a:latin typeface="Calibri" pitchFamily="34" charset="0"/>
                <a:ea typeface="Calibri" pitchFamily="34" charset="0"/>
                <a:cs typeface="Calibri" pitchFamily="34" charset="0"/>
              </a:defRPr>
            </a:lvl7pPr>
            <a:lvl8pPr marL="3429000" indent="-228600" eaLnBrk="0" fontAlgn="base" hangingPunct="0">
              <a:spcBef>
                <a:spcPct val="0"/>
              </a:spcBef>
              <a:spcAft>
                <a:spcPct val="0"/>
              </a:spcAft>
              <a:defRPr>
                <a:solidFill>
                  <a:schemeClr val="tx1"/>
                </a:solidFill>
                <a:latin typeface="Calibri" pitchFamily="34" charset="0"/>
                <a:ea typeface="Calibri" pitchFamily="34" charset="0"/>
                <a:cs typeface="Calibri" pitchFamily="34" charset="0"/>
              </a:defRPr>
            </a:lvl8pPr>
            <a:lvl9pPr marL="3886200" indent="-228600" eaLnBrk="0" fontAlgn="base" hangingPunct="0">
              <a:spcBef>
                <a:spcPct val="0"/>
              </a:spcBef>
              <a:spcAft>
                <a:spcPct val="0"/>
              </a:spcAft>
              <a:defRPr>
                <a:solidFill>
                  <a:schemeClr val="tx1"/>
                </a:solidFill>
                <a:latin typeface="Calibri" pitchFamily="34" charset="0"/>
                <a:ea typeface="Calibri" pitchFamily="34" charset="0"/>
                <a:cs typeface="Calibri" pitchFamily="34" charset="0"/>
              </a:defRPr>
            </a:lvl9pPr>
          </a:lstStyle>
          <a:p>
            <a:pPr algn="ctr" eaLnBrk="1" hangingPunct="1"/>
            <a:r>
              <a:rPr lang="en-US" altLang="pt-PT" sz="1200" i="1">
                <a:solidFill>
                  <a:srgbClr val="000000"/>
                </a:solidFill>
                <a:latin typeface="Arial Narrow" pitchFamily="34" charset="0"/>
              </a:rPr>
              <a:t>_____________________________</a:t>
            </a:r>
          </a:p>
          <a:p>
            <a:pPr algn="ctr" eaLnBrk="1" hangingPunct="1"/>
            <a:r>
              <a:rPr lang="en-US" altLang="pt-PT" sz="1200" i="1">
                <a:solidFill>
                  <a:srgbClr val="000000"/>
                </a:solidFill>
                <a:latin typeface="Arial Narrow" pitchFamily="34" charset="0"/>
              </a:rPr>
              <a:t>/ Signature /</a:t>
            </a:r>
            <a:endParaRPr lang="pt-PT" altLang="pt-PT" sz="1200" i="1">
              <a:solidFill>
                <a:srgbClr val="000000"/>
              </a:solidFill>
              <a:latin typeface="Arial Narrow" pitchFamily="34" charset="0"/>
            </a:endParaRPr>
          </a:p>
        </p:txBody>
      </p:sp>
      <p:sp>
        <p:nvSpPr>
          <p:cNvPr id="85" name="TextBox 45"/>
          <p:cNvSpPr>
            <a:spLocks noChangeArrowheads="1"/>
          </p:cNvSpPr>
          <p:nvPr/>
        </p:nvSpPr>
        <p:spPr bwMode="auto">
          <a:xfrm>
            <a:off x="415925" y="8704263"/>
            <a:ext cx="4076700"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itchFamily="34" charset="0"/>
                <a:ea typeface="Calibri" pitchFamily="34" charset="0"/>
                <a:cs typeface="Calibri" pitchFamily="34" charset="0"/>
              </a:defRPr>
            </a:lvl1pPr>
            <a:lvl2pPr marL="742950" indent="-285750">
              <a:defRPr>
                <a:solidFill>
                  <a:schemeClr val="tx1"/>
                </a:solidFill>
                <a:latin typeface="Calibri" pitchFamily="34" charset="0"/>
                <a:ea typeface="Calibri" pitchFamily="34" charset="0"/>
                <a:cs typeface="Calibri" pitchFamily="34" charset="0"/>
              </a:defRPr>
            </a:lvl2pPr>
            <a:lvl3pPr marL="1143000" indent="-228600">
              <a:defRPr>
                <a:solidFill>
                  <a:schemeClr val="tx1"/>
                </a:solidFill>
                <a:latin typeface="Calibri" pitchFamily="34" charset="0"/>
                <a:ea typeface="Calibri" pitchFamily="34" charset="0"/>
                <a:cs typeface="Calibri" pitchFamily="34" charset="0"/>
              </a:defRPr>
            </a:lvl3pPr>
            <a:lvl4pPr marL="1600200" indent="-228600">
              <a:defRPr>
                <a:solidFill>
                  <a:schemeClr val="tx1"/>
                </a:solidFill>
                <a:latin typeface="Calibri" pitchFamily="34" charset="0"/>
                <a:ea typeface="Calibri" pitchFamily="34" charset="0"/>
                <a:cs typeface="Calibri" pitchFamily="34" charset="0"/>
              </a:defRPr>
            </a:lvl4pPr>
            <a:lvl5pPr marL="2057400" indent="-228600">
              <a:defRPr>
                <a:solidFill>
                  <a:schemeClr val="tx1"/>
                </a:solidFill>
                <a:latin typeface="Calibri" pitchFamily="34" charset="0"/>
                <a:ea typeface="Calibri" pitchFamily="34" charset="0"/>
                <a:cs typeface="Calibri" pitchFamily="34" charset="0"/>
              </a:defRPr>
            </a:lvl5pPr>
            <a:lvl6pPr marL="2514600" indent="-228600" eaLnBrk="0" fontAlgn="base" hangingPunct="0">
              <a:spcBef>
                <a:spcPct val="0"/>
              </a:spcBef>
              <a:spcAft>
                <a:spcPct val="0"/>
              </a:spcAft>
              <a:defRPr>
                <a:solidFill>
                  <a:schemeClr val="tx1"/>
                </a:solidFill>
                <a:latin typeface="Calibri" pitchFamily="34" charset="0"/>
                <a:ea typeface="Calibri" pitchFamily="34" charset="0"/>
                <a:cs typeface="Calibri" pitchFamily="34" charset="0"/>
              </a:defRPr>
            </a:lvl6pPr>
            <a:lvl7pPr marL="2971800" indent="-228600" eaLnBrk="0" fontAlgn="base" hangingPunct="0">
              <a:spcBef>
                <a:spcPct val="0"/>
              </a:spcBef>
              <a:spcAft>
                <a:spcPct val="0"/>
              </a:spcAft>
              <a:defRPr>
                <a:solidFill>
                  <a:schemeClr val="tx1"/>
                </a:solidFill>
                <a:latin typeface="Calibri" pitchFamily="34" charset="0"/>
                <a:ea typeface="Calibri" pitchFamily="34" charset="0"/>
                <a:cs typeface="Calibri" pitchFamily="34" charset="0"/>
              </a:defRPr>
            </a:lvl7pPr>
            <a:lvl8pPr marL="3429000" indent="-228600" eaLnBrk="0" fontAlgn="base" hangingPunct="0">
              <a:spcBef>
                <a:spcPct val="0"/>
              </a:spcBef>
              <a:spcAft>
                <a:spcPct val="0"/>
              </a:spcAft>
              <a:defRPr>
                <a:solidFill>
                  <a:schemeClr val="tx1"/>
                </a:solidFill>
                <a:latin typeface="Calibri" pitchFamily="34" charset="0"/>
                <a:ea typeface="Calibri" pitchFamily="34" charset="0"/>
                <a:cs typeface="Calibri" pitchFamily="34" charset="0"/>
              </a:defRPr>
            </a:lvl8pPr>
            <a:lvl9pPr marL="3886200" indent="-228600" eaLnBrk="0" fontAlgn="base" hangingPunct="0">
              <a:spcBef>
                <a:spcPct val="0"/>
              </a:spcBef>
              <a:spcAft>
                <a:spcPct val="0"/>
              </a:spcAft>
              <a:defRPr>
                <a:solidFill>
                  <a:schemeClr val="tx1"/>
                </a:solidFill>
                <a:latin typeface="Calibri" pitchFamily="34" charset="0"/>
                <a:ea typeface="Calibri" pitchFamily="34" charset="0"/>
                <a:cs typeface="Calibri" pitchFamily="34" charset="0"/>
              </a:defRPr>
            </a:lvl9pPr>
          </a:lstStyle>
          <a:p>
            <a:pPr algn="ctr"/>
            <a:r>
              <a:rPr lang="en-US" altLang="pt-PT" sz="1200" i="1">
                <a:solidFill>
                  <a:srgbClr val="000000"/>
                </a:solidFill>
                <a:latin typeface="Arial Narrow" pitchFamily="34" charset="0"/>
              </a:rPr>
              <a:t>__________________ ,  ____/____/_________</a:t>
            </a:r>
          </a:p>
          <a:p>
            <a:pPr algn="ctr"/>
            <a:r>
              <a:rPr lang="en-US" altLang="pt-PT" sz="1200" i="1">
                <a:solidFill>
                  <a:srgbClr val="000000"/>
                </a:solidFill>
                <a:latin typeface="Arial Narrow" pitchFamily="34" charset="0"/>
              </a:rPr>
              <a:t>/ Lieu /                          / Date /</a:t>
            </a:r>
            <a:endParaRPr lang="pt-PT" altLang="pt-PT" sz="1200" i="1">
              <a:solidFill>
                <a:srgbClr val="000000"/>
              </a:solidFill>
              <a:latin typeface="Arial Narrow" pitchFamily="34" charset="0"/>
            </a:endParaRPr>
          </a:p>
        </p:txBody>
      </p:sp>
      <p:sp>
        <p:nvSpPr>
          <p:cNvPr id="86" name="AutoShape 13" descr="Resultado de imagem para Laboratório de investigação"/>
          <p:cNvSpPr>
            <a:extLst>
              <a:ext uri="smNativeData">
                <pr:smNativeData xmlns="" xmlns:p14="http://schemas.microsoft.com/office/powerpoint/2010/main" xmlns:pr="smNativeData" val="SMDATA_13_tpWbXRMAAAAlAAAAZAAAAA0AAAAAkAAAAEgAAACQAAAASAAAAAAAAAAAAAAAAAAAAAEAAABQAAAAAAAAAAAA4D8AAAAAAADgPwAAAAAAAOA/AAAAAAAA4D8AAAAAAADgPwAAAAAAAOA/AAAAAAAA4D8AAAAAAADgPwAAAAAAAOA/AAAAAAAA4D8CAAAAjAAAAAAAAAAAAAAAT4G9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Du7OE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BPgb0F////AQAAAAAAAAAAAAAAAAAAAAAAAAAAAAAAAAAAAAAAAAAAAAAAAn9/fwDu7OEDzMzMAMDA/wB/f38AAAAAAAAAAAAAAAAAAAAAAAAAAAAhAAAAGAAAABQAAADlAQAADAAAAMUDAADsAQAAEAAAACYAAAAIAAAA//////////8="/>
              </a:ext>
            </a:extLst>
          </p:cNvSpPr>
          <p:nvPr/>
        </p:nvSpPr>
        <p:spPr>
          <a:xfrm>
            <a:off x="307975" y="7620"/>
            <a:ext cx="304800" cy="304800"/>
          </a:xfrm>
          <a:prstGeom prst="rect">
            <a:avLst/>
          </a:prstGeom>
          <a:noFill/>
          <a:ln>
            <a:noFill/>
          </a:ln>
          <a:effectLst/>
        </p:spPr>
        <p:txBody>
          <a:bodyPr vert="horz" wrap="square" lIns="91440" tIns="45720" rIns="91440" bIns="45720" numCol="1" spcCol="215900" anchor="t"/>
          <a:lstStyle/>
          <a:p>
            <a:pPr marL="0" marR="0" indent="0" algn="l" defTabSz="914400">
              <a:lnSpc>
                <a:spcPct val="100000"/>
              </a:lnSpc>
              <a:spcBef>
                <a:spcPts val="0"/>
              </a:spcBef>
              <a:spcAft>
                <a:spcPts val="0"/>
              </a:spcAft>
              <a:buNone/>
              <a:tabLst/>
              <a:defRPr lang="pt-PT">
                <a:solidFill>
                  <a:srgbClr val="000000"/>
                </a:solidFill>
              </a:defRPr>
            </a:pPr>
            <a:endParaRPr lang="pt-PT">
              <a:latin typeface="Franklin Gothic Book" pitchFamily="2" charset="0"/>
              <a:ea typeface="Calibri" pitchFamily="2" charset="0"/>
              <a:cs typeface="Calibri" pitchFamily="2" charset="0"/>
            </a:endParaRPr>
          </a:p>
        </p:txBody>
      </p:sp>
      <p:sp>
        <p:nvSpPr>
          <p:cNvPr id="89" name="TextBox 32"/>
          <p:cNvSpPr>
            <a:extLst>
              <a:ext uri="smNativeData">
                <pr:smNativeData xmlns:pr="smNativeData" xmlns:p14="http://schemas.microsoft.com/office/powerpoint/2010/main" xmlns="" val="SMDATA_13_y1axXRMAAAAlAAAAZAAAAE0AAAAAkAAAAEgAAACQAAAASAAAAAAAAAAAAAAAAAAAAAEAAABQAAAAAAAAAAAA4D8AAAAAAADgPwAAAAAAAOA/AAAAAAAA4D8AAAAAAADgPwAAAAAAAOA/AAAAAAAA4D8AAAAAAADgPwAAAAAAAOA/AAAAAAAA4D8CAAAAjAAAAAAAAAAAAAAAT4G9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Du7OE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BPgb0F////AQAAAAAAAAAAAAAAAAAAAAAAAAAAAAAAAAAAAAAAAAAAAAAAAn9/fwDu7OEDzMzMAMDA/wB/f38AAAAAAAAAAAAAAAAAAAAAAAAAAAAhAAAAGAAAABQAAAC9KAAATgcAAEoqAADNFQAAECAAACYAAAAIAAAA//////////8="/>
              </a:ext>
            </a:extLst>
          </p:cNvSpPr>
          <p:nvPr/>
        </p:nvSpPr>
        <p:spPr>
          <a:xfrm rot="16200003">
            <a:off x="5504498" y="2173922"/>
            <a:ext cx="2487930" cy="252095"/>
          </a:xfrm>
          <a:prstGeom prst="rect">
            <a:avLst/>
          </a:prstGeom>
          <a:noFill/>
          <a:ln>
            <a:noFill/>
          </a:ln>
          <a:effectLst/>
        </p:spPr>
        <p:txBody>
          <a:bodyPr vert="horz" wrap="square" lIns="91440" tIns="45720" rIns="91440" bIns="45720" numCol="1" spcCol="215900" anchor="t"/>
          <a:lstStyle/>
          <a:p>
            <a:pPr algn="r">
              <a:defRPr lang="pt-PT">
                <a:solidFill>
                  <a:srgbClr val="000000"/>
                </a:solidFill>
              </a:defRPr>
            </a:pPr>
            <a:r>
              <a:rPr lang="pt-PT" sz="1200" i="1" dirty="0" smtClean="0">
                <a:solidFill>
                  <a:srgbClr val="D9D9D9"/>
                </a:solidFill>
                <a:latin typeface="Arial" pitchFamily="2" charset="0"/>
                <a:cs typeface="Arial" pitchFamily="2" charset="0"/>
              </a:rPr>
              <a:t>info</a:t>
            </a:r>
            <a:r>
              <a:rPr lang="pt-PT" sz="1200" i="1" dirty="0" smtClean="0">
                <a:solidFill>
                  <a:srgbClr val="D9D9D9"/>
                </a:solidFill>
                <a:latin typeface="Arial" pitchFamily="2" charset="0"/>
                <a:ea typeface="Calibri" pitchFamily="2" charset="0"/>
                <a:cs typeface="Arial" pitchFamily="2" charset="0"/>
              </a:rPr>
              <a:t>@atlanticbusinessforum.com</a:t>
            </a:r>
            <a:endParaRPr lang="pt-PT" sz="1200" i="1" dirty="0">
              <a:solidFill>
                <a:srgbClr val="D9D9D9"/>
              </a:solidFill>
              <a:latin typeface="Arial" pitchFamily="2" charset="0"/>
              <a:ea typeface="Calibri" pitchFamily="2" charset="0"/>
              <a:cs typeface="Arial" pitchFamily="2" charset="0"/>
            </a:endParaRPr>
          </a:p>
        </p:txBody>
      </p:sp>
      <p:sp>
        <p:nvSpPr>
          <p:cNvPr id="90" name="TextBox 9"/>
          <p:cNvSpPr>
            <a:extLst>
              <a:ext uri="smNativeData">
                <pr:smNativeData xmlns:pr="smNativeData" xmlns:p14="http://schemas.microsoft.com/office/powerpoint/2010/main" xmlns="" val="SMDATA_13_y1axXRMAAAAlAAAAZAAAAE0AAAAAkAAAAEgAAACQAAAASAAAAAAAAAAAAAAAAAAAAAEAAABQAAAAAAAAAAAA4D8AAAAAAADgPwAAAAAAAOA/AAAAAAAA4D8AAAAAAADgPwAAAAAAAOA/AAAAAAAA4D8AAAAAAADgPwAAAAAAAOA/AAAAAAAA4D8CAAAAjAAAAAAAAAAAAAAAT4G9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Du7OE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BPgb0F////AQAAAAAAAAAAAAAAAAAAAAAAAAAAAAAAAAAAAAAAAAAAAAAAAn9/fwDu7OEDzMzMAMDA/wB/f38AAAAAAAAAAAAAAAAAAAAAAAAAAAAhAAAAGAAAABQAAADDKAAA0ScAAHcqAADuNAAAECAAACYAAAAIAAAA//////////8="/>
              </a:ext>
            </a:extLst>
          </p:cNvSpPr>
          <p:nvPr/>
        </p:nvSpPr>
        <p:spPr>
          <a:xfrm rot="16200003">
            <a:off x="5538312" y="7238842"/>
            <a:ext cx="2453322" cy="276860"/>
          </a:xfrm>
          <a:prstGeom prst="rect">
            <a:avLst/>
          </a:prstGeom>
          <a:noFill/>
          <a:ln>
            <a:noFill/>
          </a:ln>
          <a:effectLst/>
        </p:spPr>
        <p:txBody>
          <a:bodyPr vert="horz" wrap="square" lIns="91440" tIns="45720" rIns="91440" bIns="45720" numCol="1" spcCol="215900" anchor="t"/>
          <a:lstStyle/>
          <a:p>
            <a:pPr algn="r">
              <a:defRPr lang="pt-PT">
                <a:solidFill>
                  <a:srgbClr val="000000"/>
                </a:solidFill>
              </a:defRPr>
            </a:pPr>
            <a:r>
              <a:rPr lang="pt-PT" sz="1200" i="1" dirty="0" smtClean="0">
                <a:solidFill>
                  <a:srgbClr val="D9D9D9"/>
                </a:solidFill>
                <a:latin typeface="Arial" pitchFamily="2" charset="0"/>
                <a:ea typeface="Calibri" pitchFamily="2" charset="0"/>
                <a:cs typeface="Arial" pitchFamily="2" charset="0"/>
              </a:rPr>
              <a:t>www</a:t>
            </a:r>
            <a:r>
              <a:rPr lang="pt-PT" sz="1200" i="1" dirty="0" smtClean="0">
                <a:solidFill>
                  <a:srgbClr val="D9D9D9"/>
                </a:solidFill>
                <a:latin typeface="Arial" pitchFamily="2" charset="0"/>
                <a:cs typeface="Arial" pitchFamily="2" charset="0"/>
              </a:rPr>
              <a:t>.atlanticbusinessforum.com</a:t>
            </a:r>
            <a:endParaRPr lang="pt-PT" sz="1200" i="1" dirty="0">
              <a:solidFill>
                <a:srgbClr val="D9D9D9"/>
              </a:solidFill>
              <a:latin typeface="Arial" pitchFamily="2" charset="0"/>
              <a:cs typeface="Arial" pitchFamily="2" charset="0"/>
            </a:endParaRPr>
          </a:p>
        </p:txBody>
      </p:sp>
      <p:sp>
        <p:nvSpPr>
          <p:cNvPr id="92" name="Rectangle 91"/>
          <p:cNvSpPr/>
          <p:nvPr/>
        </p:nvSpPr>
        <p:spPr>
          <a:xfrm>
            <a:off x="164113" y="570250"/>
            <a:ext cx="1372741" cy="344104"/>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PT" sz="1050" b="1" dirty="0" smtClean="0">
                <a:solidFill>
                  <a:srgbClr val="FFFF00"/>
                </a:solidFill>
                <a:latin typeface="Arial Narrow" panose="020B0606020202030204" pitchFamily="34" charset="0"/>
              </a:rPr>
              <a:t>07 - 15</a:t>
            </a:r>
            <a:endParaRPr lang="pt-PT" sz="1050" b="1" dirty="0">
              <a:solidFill>
                <a:srgbClr val="FFFF00"/>
              </a:solidFill>
              <a:latin typeface="Arial Narrow" panose="020B0606020202030204" pitchFamily="34" charset="0"/>
            </a:endParaRPr>
          </a:p>
        </p:txBody>
      </p:sp>
      <p:sp>
        <p:nvSpPr>
          <p:cNvPr id="93" name="Rectangle 92"/>
          <p:cNvSpPr/>
          <p:nvPr/>
        </p:nvSpPr>
        <p:spPr>
          <a:xfrm>
            <a:off x="1577591" y="570250"/>
            <a:ext cx="490347" cy="344104"/>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r>
              <a:rPr lang="pt-PT" sz="1050" b="1" dirty="0" smtClean="0">
                <a:solidFill>
                  <a:srgbClr val="FFFF00"/>
                </a:solidFill>
                <a:latin typeface="Arial Narrow" panose="020B0606020202030204" pitchFamily="34" charset="0"/>
              </a:rPr>
              <a:t>JUL.</a:t>
            </a:r>
            <a:endParaRPr lang="pt-PT" sz="1050" b="1" dirty="0">
              <a:solidFill>
                <a:srgbClr val="FFFF00"/>
              </a:solidFill>
              <a:latin typeface="Arial Narrow" panose="020B0606020202030204" pitchFamily="34" charset="0"/>
            </a:endParaRPr>
          </a:p>
        </p:txBody>
      </p:sp>
      <p:sp>
        <p:nvSpPr>
          <p:cNvPr id="94" name="Rectangle 93"/>
          <p:cNvSpPr/>
          <p:nvPr/>
        </p:nvSpPr>
        <p:spPr>
          <a:xfrm>
            <a:off x="2103180" y="570250"/>
            <a:ext cx="1274138" cy="344104"/>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PT" sz="2000" dirty="0" smtClean="0">
                <a:latin typeface="Felix Titling" panose="04060505060202020A04" pitchFamily="82" charset="0"/>
              </a:rPr>
              <a:t>2023</a:t>
            </a:r>
            <a:endParaRPr lang="pt-PT" sz="2000" dirty="0">
              <a:latin typeface="Felix Titling" panose="04060505060202020A04" pitchFamily="82" charset="0"/>
            </a:endParaRPr>
          </a:p>
        </p:txBody>
      </p:sp>
      <p:pic>
        <p:nvPicPr>
          <p:cNvPr id="13" name="Picture 2" descr="E:\DOSSIER 2020\saboresdecaboverde\logos\scv\logo.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1815" y="19767"/>
            <a:ext cx="3229852" cy="54279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3142905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 name="Right Triangle 99"/>
          <p:cNvSpPr/>
          <p:nvPr/>
        </p:nvSpPr>
        <p:spPr>
          <a:xfrm rot="5400000">
            <a:off x="932251" y="-934451"/>
            <a:ext cx="4988242" cy="6861791"/>
          </a:xfrm>
          <a:prstGeom prst="r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a:p>
        </p:txBody>
      </p:sp>
      <p:sp>
        <p:nvSpPr>
          <p:cNvPr id="101" name="Right Triangle 100"/>
          <p:cNvSpPr/>
          <p:nvPr/>
        </p:nvSpPr>
        <p:spPr>
          <a:xfrm>
            <a:off x="0" y="2284412"/>
            <a:ext cx="4988242" cy="6858000"/>
          </a:xfrm>
          <a:prstGeom prst="r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a:p>
        </p:txBody>
      </p:sp>
      <p:sp>
        <p:nvSpPr>
          <p:cNvPr id="2" name="Rectangle 43"/>
          <p:cNvSpPr/>
          <p:nvPr/>
        </p:nvSpPr>
        <p:spPr>
          <a:xfrm>
            <a:off x="342177" y="6631658"/>
            <a:ext cx="6255172" cy="1015660"/>
          </a:xfrm>
          <a:prstGeom prst="rect">
            <a:avLst/>
          </a:prstGeom>
          <a:noFill/>
          <a:ln>
            <a:noFill/>
            <a:prstDash val="solid"/>
          </a:ln>
        </p:spPr>
        <p:txBody>
          <a:bodyPr vert="horz" wrap="square" lIns="91440" tIns="45720" rIns="91440" bIns="45720" anchor="ctr" anchorCtr="1" compatLnSpc="1"/>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pt-PT" sz="1800" b="0" i="0" u="none" strike="noStrike" kern="1200" cap="none" spc="0" baseline="0">
              <a:solidFill>
                <a:srgbClr val="FFFFFF"/>
              </a:solidFill>
              <a:uFillTx/>
              <a:latin typeface="Franklin Gothic Book"/>
            </a:endParaRPr>
          </a:p>
        </p:txBody>
      </p:sp>
      <p:sp>
        <p:nvSpPr>
          <p:cNvPr id="16" name="Rectangle 43"/>
          <p:cNvSpPr/>
          <p:nvPr/>
        </p:nvSpPr>
        <p:spPr>
          <a:xfrm>
            <a:off x="342177" y="6703666"/>
            <a:ext cx="6255172" cy="1015660"/>
          </a:xfrm>
          <a:prstGeom prst="rect">
            <a:avLst/>
          </a:prstGeom>
          <a:noFill/>
          <a:ln>
            <a:noFill/>
            <a:prstDash val="solid"/>
          </a:ln>
        </p:spPr>
        <p:txBody>
          <a:bodyPr vert="horz" wrap="square" lIns="91440" tIns="45720" rIns="91440" bIns="45720" anchor="ctr" anchorCtr="1" compatLnSpc="1"/>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pt-PT" sz="1800" b="0" i="0" u="none" strike="noStrike" kern="1200" cap="none" spc="0" baseline="0" dirty="0">
              <a:solidFill>
                <a:srgbClr val="FFFFFF"/>
              </a:solidFill>
              <a:uFillTx/>
              <a:latin typeface="Franklin Gothic Book"/>
            </a:endParaRPr>
          </a:p>
        </p:txBody>
      </p:sp>
      <p:sp>
        <p:nvSpPr>
          <p:cNvPr id="19" name="TextBox 39"/>
          <p:cNvSpPr txBox="1"/>
          <p:nvPr/>
        </p:nvSpPr>
        <p:spPr>
          <a:xfrm>
            <a:off x="75599" y="880924"/>
            <a:ext cx="6665146" cy="6222216"/>
          </a:xfrm>
          <a:prstGeom prst="rect">
            <a:avLst/>
          </a:prstGeom>
          <a:noFill/>
          <a:ln>
            <a:noFill/>
          </a:ln>
        </p:spPr>
        <p:txBody>
          <a:bodyPr vert="horz" wrap="square" lIns="91440" tIns="45720" rIns="91440" bIns="45720" anchor="t" anchorCtr="0" compatLnSpc="1">
            <a:spAutoFit/>
          </a:bodyPr>
          <a:lstStyle/>
          <a:p>
            <a:pPr>
              <a:lnSpc>
                <a:spcPts val="1000"/>
              </a:lnSpc>
              <a:defRPr sz="1800" b="0" i="0" u="none" strike="noStrike" kern="0" cap="none" spc="0" baseline="0">
                <a:solidFill>
                  <a:srgbClr val="000000"/>
                </a:solidFill>
                <a:uFillTx/>
              </a:defRPr>
            </a:pPr>
            <a:r>
              <a:rPr lang="pt-PT" sz="1000" b="1" dirty="0" smtClean="0">
                <a:solidFill>
                  <a:srgbClr val="00B0F0"/>
                </a:solidFill>
                <a:latin typeface="Felix Titling" panose="04060505060202020A04" pitchFamily="82" charset="0"/>
              </a:rPr>
              <a:t>PACK </a:t>
            </a:r>
            <a:r>
              <a:rPr lang="pt-PT" sz="1000" dirty="0" smtClean="0">
                <a:solidFill>
                  <a:srgbClr val="00B0F0"/>
                </a:solidFill>
                <a:latin typeface="Felix Titling" panose="04060505060202020A04" pitchFamily="82" charset="0"/>
              </a:rPr>
              <a:t>ADVERTISING</a:t>
            </a:r>
            <a:r>
              <a:rPr lang="pt-PT" sz="1000" dirty="0">
                <a:solidFill>
                  <a:srgbClr val="00B0F0"/>
                </a:solidFill>
                <a:latin typeface="Felix Titling" panose="04060505060202020A04" pitchFamily="82" charset="0"/>
              </a:rPr>
              <a:t/>
            </a:r>
            <a:br>
              <a:rPr lang="pt-PT" sz="1000" dirty="0">
                <a:solidFill>
                  <a:srgbClr val="00B0F0"/>
                </a:solidFill>
                <a:latin typeface="Felix Titling" panose="04060505060202020A04" pitchFamily="82" charset="0"/>
              </a:rPr>
            </a:br>
            <a:r>
              <a:rPr lang="fr-FR" sz="1000" dirty="0">
                <a:latin typeface="Arial Narrow" panose="020B0606020202030204" pitchFamily="34" charset="0"/>
              </a:rPr>
              <a:t>»Inclus dans toutes les modalités de participation; </a:t>
            </a:r>
            <a:endParaRPr lang="fr-FR" sz="1000" dirty="0" smtClean="0">
              <a:latin typeface="Arial Narrow" panose="020B0606020202030204" pitchFamily="34" charset="0"/>
            </a:endParaRPr>
          </a:p>
          <a:p>
            <a:pPr>
              <a:lnSpc>
                <a:spcPts val="1000"/>
              </a:lnSpc>
              <a:defRPr sz="1800" b="0" i="0" u="none" strike="noStrike" kern="0" cap="none" spc="0" baseline="0">
                <a:solidFill>
                  <a:srgbClr val="000000"/>
                </a:solidFill>
                <a:uFillTx/>
              </a:defRPr>
            </a:pPr>
            <a:r>
              <a:rPr lang="fr-FR" sz="1000" dirty="0" smtClean="0">
                <a:latin typeface="Arial Narrow" panose="020B0606020202030204" pitchFamily="34" charset="0"/>
              </a:rPr>
              <a:t>»</a:t>
            </a:r>
            <a:r>
              <a:rPr lang="fr-FR" sz="1000" dirty="0">
                <a:latin typeface="Arial Narrow" panose="020B0606020202030204" pitchFamily="34" charset="0"/>
              </a:rPr>
              <a:t>Inclusion du logo de l'exposant dans toutes les affiches, panneaux</a:t>
            </a:r>
            <a:r>
              <a:rPr lang="fr-FR" sz="1000" dirty="0" smtClean="0">
                <a:latin typeface="Arial Narrow" panose="020B0606020202030204" pitchFamily="34" charset="0"/>
              </a:rPr>
              <a:t>, lieu d’évènement, Flyers </a:t>
            </a:r>
            <a:r>
              <a:rPr lang="fr-FR" sz="1000" dirty="0">
                <a:latin typeface="Arial Narrow" panose="020B0606020202030204" pitchFamily="34" charset="0"/>
              </a:rPr>
              <a:t>et sur le </a:t>
            </a:r>
            <a:r>
              <a:rPr lang="fr-FR" sz="1000" dirty="0" err="1" smtClean="0">
                <a:latin typeface="Arial Narrow" panose="020B0606020202030204" pitchFamily="34" charset="0"/>
              </a:rPr>
              <a:t>Website</a:t>
            </a:r>
            <a:r>
              <a:rPr lang="fr-FR" sz="1000" dirty="0" smtClean="0">
                <a:latin typeface="Arial Narrow" panose="020B0606020202030204" pitchFamily="34" charset="0"/>
              </a:rPr>
              <a:t> </a:t>
            </a:r>
            <a:r>
              <a:rPr lang="fr-FR" sz="1000" dirty="0">
                <a:latin typeface="Arial Narrow" panose="020B0606020202030204" pitchFamily="34" charset="0"/>
              </a:rPr>
              <a:t>des saveurs de </a:t>
            </a:r>
            <a:r>
              <a:rPr lang="fr-FR" sz="1000" dirty="0" smtClean="0">
                <a:latin typeface="Arial Narrow" panose="020B0606020202030204" pitchFamily="34" charset="0"/>
              </a:rPr>
              <a:t>Cabo </a:t>
            </a:r>
            <a:r>
              <a:rPr lang="fr-FR" sz="1000" dirty="0">
                <a:latin typeface="Arial Narrow" panose="020B0606020202030204" pitchFamily="34" charset="0"/>
              </a:rPr>
              <a:t>Verde; </a:t>
            </a:r>
            <a:endParaRPr lang="fr-FR" sz="1000" dirty="0" smtClean="0">
              <a:latin typeface="Arial Narrow" panose="020B0606020202030204" pitchFamily="34" charset="0"/>
            </a:endParaRPr>
          </a:p>
          <a:p>
            <a:pPr>
              <a:lnSpc>
                <a:spcPts val="1000"/>
              </a:lnSpc>
              <a:defRPr sz="1800" b="0" i="0" u="none" strike="noStrike" kern="0" cap="none" spc="0" baseline="0">
                <a:solidFill>
                  <a:srgbClr val="000000"/>
                </a:solidFill>
                <a:uFillTx/>
              </a:defRPr>
            </a:pPr>
            <a:r>
              <a:rPr lang="fr-FR" sz="1000" dirty="0">
                <a:latin typeface="Arial Narrow" panose="020B0606020202030204" pitchFamily="34" charset="0"/>
              </a:rPr>
              <a:t>» Inclusion du résumé descriptif, </a:t>
            </a:r>
            <a:r>
              <a:rPr lang="fr-FR" sz="1000" dirty="0" smtClean="0">
                <a:latin typeface="Arial Narrow" panose="020B0606020202030204" pitchFamily="34" charset="0"/>
              </a:rPr>
              <a:t>logo </a:t>
            </a:r>
            <a:r>
              <a:rPr lang="fr-FR" sz="1000" dirty="0">
                <a:latin typeface="Arial Narrow" panose="020B0606020202030204" pitchFamily="34" charset="0"/>
              </a:rPr>
              <a:t>et </a:t>
            </a:r>
            <a:r>
              <a:rPr lang="fr-FR" sz="1000" dirty="0" smtClean="0">
                <a:latin typeface="Arial Narrow" panose="020B0606020202030204" pitchFamily="34" charset="0"/>
              </a:rPr>
              <a:t>lien </a:t>
            </a:r>
            <a:r>
              <a:rPr lang="fr-FR" sz="1000" dirty="0">
                <a:latin typeface="Arial Narrow" panose="020B0606020202030204" pitchFamily="34" charset="0"/>
              </a:rPr>
              <a:t>des exposants sur le </a:t>
            </a:r>
            <a:r>
              <a:rPr lang="fr-FR" sz="1000" dirty="0" err="1" smtClean="0">
                <a:latin typeface="Arial Narrow" panose="020B0606020202030204" pitchFamily="34" charset="0"/>
              </a:rPr>
              <a:t>Website</a:t>
            </a:r>
            <a:r>
              <a:rPr lang="fr-FR" sz="1000" dirty="0" smtClean="0">
                <a:latin typeface="Arial Narrow" panose="020B0606020202030204" pitchFamily="34" charset="0"/>
              </a:rPr>
              <a:t> du Saveurs </a:t>
            </a:r>
            <a:r>
              <a:rPr lang="fr-FR" sz="1000" dirty="0">
                <a:latin typeface="Arial Narrow" panose="020B0606020202030204" pitchFamily="34" charset="0"/>
              </a:rPr>
              <a:t>de </a:t>
            </a:r>
            <a:r>
              <a:rPr lang="fr-FR" sz="1000" dirty="0" smtClean="0">
                <a:latin typeface="Arial Narrow" panose="020B0606020202030204" pitchFamily="34" charset="0"/>
              </a:rPr>
              <a:t>Cabo Verde</a:t>
            </a:r>
            <a:r>
              <a:rPr lang="fr-FR" sz="1000" dirty="0">
                <a:latin typeface="Arial Narrow" panose="020B0606020202030204" pitchFamily="34" charset="0"/>
              </a:rPr>
              <a:t>: www.saboresdecaboverde.com</a:t>
            </a:r>
            <a:endParaRPr lang="pt-PT" sz="1000" dirty="0">
              <a:latin typeface="Arial Narrow" panose="020B0606020202030204" pitchFamily="34" charset="0"/>
            </a:endParaRPr>
          </a:p>
          <a:p>
            <a:pPr>
              <a:lnSpc>
                <a:spcPts val="1000"/>
              </a:lnSpc>
            </a:pPr>
            <a:endParaRPr lang="pt-PT" sz="1000" b="1" dirty="0" smtClean="0">
              <a:solidFill>
                <a:srgbClr val="00B0F0"/>
              </a:solidFill>
              <a:latin typeface="Arial Narrow" panose="020B0606020202030204" pitchFamily="34" charset="0"/>
            </a:endParaRPr>
          </a:p>
          <a:p>
            <a:pPr>
              <a:lnSpc>
                <a:spcPts val="1000"/>
              </a:lnSpc>
            </a:pPr>
            <a:r>
              <a:rPr lang="pt-PT" sz="1000" b="1" dirty="0" smtClean="0">
                <a:solidFill>
                  <a:srgbClr val="00B0F0"/>
                </a:solidFill>
                <a:latin typeface="Arial Narrow" panose="020B0606020202030204" pitchFamily="34" charset="0"/>
              </a:rPr>
              <a:t>PACK </a:t>
            </a:r>
            <a:r>
              <a:rPr lang="pt-PT" sz="1000" dirty="0">
                <a:solidFill>
                  <a:srgbClr val="00B0F0"/>
                </a:solidFill>
                <a:latin typeface="Arial Narrow" panose="020B0606020202030204" pitchFamily="34" charset="0"/>
              </a:rPr>
              <a:t>ACTIVITY</a:t>
            </a:r>
            <a:r>
              <a:rPr lang="pt-PT" sz="1000" dirty="0">
                <a:latin typeface="Arial Narrow" panose="020B0606020202030204" pitchFamily="34" charset="0"/>
              </a:rPr>
              <a:t/>
            </a:r>
            <a:br>
              <a:rPr lang="pt-PT" sz="1000" dirty="0">
                <a:latin typeface="Arial Narrow" panose="020B0606020202030204" pitchFamily="34" charset="0"/>
              </a:rPr>
            </a:br>
            <a:r>
              <a:rPr lang="fr-FR" sz="1000" dirty="0" smtClean="0">
                <a:latin typeface="Arial Narrow" panose="020B0606020202030204" pitchFamily="34" charset="0"/>
              </a:rPr>
              <a:t>» Participation </a:t>
            </a:r>
            <a:r>
              <a:rPr lang="fr-FR" sz="1000" dirty="0">
                <a:latin typeface="Arial Narrow" panose="020B0606020202030204" pitchFamily="34" charset="0"/>
              </a:rPr>
              <a:t>au </a:t>
            </a:r>
            <a:r>
              <a:rPr lang="fr-FR" sz="1000" dirty="0" smtClean="0">
                <a:latin typeface="Arial Narrow" panose="020B0606020202030204" pitchFamily="34" charset="0"/>
              </a:rPr>
              <a:t>Business Round. </a:t>
            </a:r>
          </a:p>
          <a:p>
            <a:pPr>
              <a:lnSpc>
                <a:spcPts val="1000"/>
              </a:lnSpc>
            </a:pPr>
            <a:r>
              <a:rPr lang="fr-FR" sz="1000" dirty="0" smtClean="0">
                <a:latin typeface="Arial Narrow" panose="020B0606020202030204" pitchFamily="34" charset="0"/>
              </a:rPr>
              <a:t>» Inclusion </a:t>
            </a:r>
            <a:r>
              <a:rPr lang="fr-FR" sz="1000" dirty="0">
                <a:latin typeface="Arial Narrow" panose="020B0606020202030204" pitchFamily="34" charset="0"/>
              </a:rPr>
              <a:t>de la brève description, logo et lien de l'exposant sur le </a:t>
            </a:r>
            <a:r>
              <a:rPr lang="fr-FR" sz="1000" dirty="0" err="1" smtClean="0">
                <a:latin typeface="Arial Narrow" panose="020B0606020202030204" pitchFamily="34" charset="0"/>
              </a:rPr>
              <a:t>Website</a:t>
            </a:r>
            <a:r>
              <a:rPr lang="fr-FR" sz="1000" dirty="0" smtClean="0">
                <a:latin typeface="Arial Narrow" panose="020B0606020202030204" pitchFamily="34" charset="0"/>
              </a:rPr>
              <a:t> du </a:t>
            </a:r>
            <a:r>
              <a:rPr lang="fr-FR" sz="1000" dirty="0">
                <a:latin typeface="Arial Narrow" panose="020B0606020202030204" pitchFamily="34" charset="0"/>
              </a:rPr>
              <a:t>S</a:t>
            </a:r>
            <a:r>
              <a:rPr lang="fr-FR" sz="1000" dirty="0" smtClean="0">
                <a:latin typeface="Arial Narrow" panose="020B0606020202030204" pitchFamily="34" charset="0"/>
              </a:rPr>
              <a:t>aveurs </a:t>
            </a:r>
            <a:r>
              <a:rPr lang="fr-FR" sz="1000" dirty="0">
                <a:latin typeface="Arial Narrow" panose="020B0606020202030204" pitchFamily="34" charset="0"/>
              </a:rPr>
              <a:t>de </a:t>
            </a:r>
            <a:r>
              <a:rPr lang="fr-FR" sz="1000" dirty="0" smtClean="0">
                <a:latin typeface="Arial Narrow" panose="020B0606020202030204" pitchFamily="34" charset="0"/>
              </a:rPr>
              <a:t>Cabo Verde; </a:t>
            </a:r>
          </a:p>
          <a:p>
            <a:pPr>
              <a:lnSpc>
                <a:spcPts val="1000"/>
              </a:lnSpc>
            </a:pPr>
            <a:r>
              <a:rPr lang="fr-FR" sz="1000" dirty="0">
                <a:latin typeface="Arial Narrow" panose="020B0606020202030204" pitchFamily="34" charset="0"/>
              </a:rPr>
              <a:t>» </a:t>
            </a:r>
            <a:r>
              <a:rPr lang="fr-FR" sz="1000" dirty="0" smtClean="0">
                <a:latin typeface="Arial Narrow" panose="020B0606020202030204" pitchFamily="34" charset="0"/>
              </a:rPr>
              <a:t>Inclusion </a:t>
            </a:r>
            <a:r>
              <a:rPr lang="fr-FR" sz="1000" dirty="0">
                <a:latin typeface="Arial Narrow" panose="020B0606020202030204" pitchFamily="34" charset="0"/>
              </a:rPr>
              <a:t>du logo de l'exposant dans toutes les affiches, </a:t>
            </a:r>
            <a:r>
              <a:rPr lang="fr-FR" sz="1000" dirty="0" smtClean="0">
                <a:latin typeface="Arial Narrow" panose="020B0606020202030204" pitchFamily="34" charset="0"/>
              </a:rPr>
              <a:t>panneaux</a:t>
            </a:r>
            <a:r>
              <a:rPr lang="fr-FR" sz="1000" dirty="0">
                <a:latin typeface="Arial Narrow" panose="020B0606020202030204" pitchFamily="34" charset="0"/>
              </a:rPr>
              <a:t> </a:t>
            </a:r>
            <a:r>
              <a:rPr lang="fr-FR" sz="1000" dirty="0" err="1" smtClean="0">
                <a:latin typeface="Arial Narrow" panose="020B0606020202030204" pitchFamily="34" charset="0"/>
              </a:rPr>
              <a:t>etFlyers</a:t>
            </a:r>
            <a:r>
              <a:rPr lang="fr-FR" sz="1000" dirty="0" smtClean="0">
                <a:latin typeface="Arial Narrow" panose="020B0606020202030204" pitchFamily="34" charset="0"/>
              </a:rPr>
              <a:t>; </a:t>
            </a:r>
          </a:p>
          <a:p>
            <a:pPr>
              <a:lnSpc>
                <a:spcPts val="1000"/>
              </a:lnSpc>
            </a:pPr>
            <a:r>
              <a:rPr lang="fr-FR" sz="1000" dirty="0" smtClean="0">
                <a:latin typeface="Arial Narrow" panose="020B0606020202030204" pitchFamily="34" charset="0"/>
              </a:rPr>
              <a:t>»</a:t>
            </a:r>
            <a:r>
              <a:rPr lang="fr-FR" sz="1000" dirty="0">
                <a:latin typeface="Arial Narrow" panose="020B0606020202030204" pitchFamily="34" charset="0"/>
              </a:rPr>
              <a:t>Accès </a:t>
            </a:r>
            <a:r>
              <a:rPr lang="fr-FR" sz="1000" dirty="0" smtClean="0">
                <a:latin typeface="Arial Narrow" panose="020B0606020202030204" pitchFamily="34" charset="0"/>
              </a:rPr>
              <a:t>au Business Round;</a:t>
            </a:r>
          </a:p>
          <a:p>
            <a:pPr>
              <a:lnSpc>
                <a:spcPts val="1000"/>
              </a:lnSpc>
            </a:pPr>
            <a:r>
              <a:rPr lang="fr-FR" sz="1000" dirty="0">
                <a:latin typeface="Arial Narrow" panose="020B0606020202030204" pitchFamily="34" charset="0"/>
              </a:rPr>
              <a:t>» Accès aux séances de présentation de produits, aux services et aux opportunités de partenariats </a:t>
            </a:r>
            <a:r>
              <a:rPr lang="fr-FR" sz="1000" dirty="0" smtClean="0">
                <a:latin typeface="Arial Narrow" panose="020B0606020202030204" pitchFamily="34" charset="0"/>
              </a:rPr>
              <a:t>entrepreneurial..</a:t>
            </a:r>
            <a:endParaRPr lang="fr-FR" sz="1000" dirty="0">
              <a:latin typeface="Arial Narrow" panose="020B0606020202030204" pitchFamily="34" charset="0"/>
            </a:endParaRPr>
          </a:p>
          <a:p>
            <a:pPr>
              <a:lnSpc>
                <a:spcPts val="600"/>
              </a:lnSpc>
              <a:defRPr sz="1800" b="0" i="0" u="none" strike="noStrike" kern="0" cap="none" spc="0" baseline="0">
                <a:solidFill>
                  <a:srgbClr val="000000"/>
                </a:solidFill>
                <a:uFillTx/>
              </a:defRPr>
            </a:pPr>
            <a:endParaRPr lang="pt-PT" sz="1000" dirty="0">
              <a:latin typeface="Arial Narrow" panose="020B0606020202030204" pitchFamily="34" charset="0"/>
            </a:endParaRPr>
          </a:p>
          <a:p>
            <a:pPr>
              <a:lnSpc>
                <a:spcPts val="1000"/>
              </a:lnSpc>
              <a:defRPr sz="1800" b="0" i="0" u="none" strike="noStrike" kern="0" cap="none" spc="0" baseline="0">
                <a:solidFill>
                  <a:srgbClr val="000000"/>
                </a:solidFill>
                <a:uFillTx/>
              </a:defRPr>
            </a:pPr>
            <a:r>
              <a:rPr lang="pt-PT" sz="1000" b="1" dirty="0" smtClean="0">
                <a:solidFill>
                  <a:srgbClr val="00B0F0"/>
                </a:solidFill>
                <a:latin typeface="Arial Narrow" panose="020B0606020202030204" pitchFamily="34" charset="0"/>
              </a:rPr>
              <a:t>PACK</a:t>
            </a:r>
            <a:r>
              <a:rPr lang="pt-PT" sz="1000" dirty="0" smtClean="0">
                <a:solidFill>
                  <a:srgbClr val="00B0F0"/>
                </a:solidFill>
                <a:latin typeface="Arial Narrow" panose="020B0606020202030204" pitchFamily="34" charset="0"/>
              </a:rPr>
              <a:t> </a:t>
            </a:r>
            <a:r>
              <a:rPr lang="pt-PT" sz="1000" dirty="0">
                <a:solidFill>
                  <a:srgbClr val="00B0F0"/>
                </a:solidFill>
                <a:latin typeface="Arial Narrow" panose="020B0606020202030204" pitchFamily="34" charset="0"/>
              </a:rPr>
              <a:t>LIGHT</a:t>
            </a:r>
            <a:r>
              <a:rPr lang="pt-PT" sz="1000" dirty="0">
                <a:latin typeface="Arial Narrow" panose="020B0606020202030204" pitchFamily="34" charset="0"/>
              </a:rPr>
              <a:t/>
            </a:r>
            <a:br>
              <a:rPr lang="pt-PT" sz="1000" dirty="0">
                <a:latin typeface="Arial Narrow" panose="020B0606020202030204" pitchFamily="34" charset="0"/>
              </a:rPr>
            </a:br>
            <a:r>
              <a:rPr lang="fr-FR" sz="1000" dirty="0" smtClean="0">
                <a:latin typeface="Arial Narrow" panose="020B0606020202030204" pitchFamily="34" charset="0"/>
              </a:rPr>
              <a:t>» Espace </a:t>
            </a:r>
            <a:r>
              <a:rPr lang="fr-FR" sz="1000" dirty="0">
                <a:latin typeface="Arial Narrow" panose="020B0606020202030204" pitchFamily="34" charset="0"/>
              </a:rPr>
              <a:t>à la foire - 1 jour</a:t>
            </a:r>
            <a:r>
              <a:rPr lang="fr-FR" sz="1000" dirty="0" smtClean="0">
                <a:latin typeface="Arial Narrow" panose="020B0606020202030204" pitchFamily="34" charset="0"/>
              </a:rPr>
              <a:t>;</a:t>
            </a:r>
          </a:p>
          <a:p>
            <a:pPr>
              <a:lnSpc>
                <a:spcPts val="1000"/>
              </a:lnSpc>
              <a:defRPr sz="1800" b="0" i="0" u="none" strike="noStrike" kern="0" cap="none" spc="0" baseline="0">
                <a:solidFill>
                  <a:srgbClr val="000000"/>
                </a:solidFill>
                <a:uFillTx/>
              </a:defRPr>
            </a:pPr>
            <a:r>
              <a:rPr lang="fr-FR" sz="1000" dirty="0" smtClean="0">
                <a:latin typeface="Arial Narrow" panose="020B0606020202030204" pitchFamily="34" charset="0"/>
              </a:rPr>
              <a:t>» Participation </a:t>
            </a:r>
            <a:r>
              <a:rPr lang="fr-FR" sz="1000" dirty="0">
                <a:latin typeface="Arial Narrow" panose="020B0606020202030204" pitchFamily="34" charset="0"/>
              </a:rPr>
              <a:t>au tour des affaires; </a:t>
            </a:r>
            <a:endParaRPr lang="fr-FR" sz="1000" dirty="0" smtClean="0">
              <a:latin typeface="Arial Narrow" panose="020B0606020202030204" pitchFamily="34" charset="0"/>
            </a:endParaRPr>
          </a:p>
          <a:p>
            <a:pPr>
              <a:lnSpc>
                <a:spcPts val="1000"/>
              </a:lnSpc>
              <a:defRPr sz="1800" b="0" i="0" u="none" strike="noStrike" kern="0" cap="none" spc="0" baseline="0">
                <a:solidFill>
                  <a:srgbClr val="000000"/>
                </a:solidFill>
                <a:uFillTx/>
              </a:defRPr>
            </a:pPr>
            <a:r>
              <a:rPr lang="fr-FR" sz="1000" dirty="0" smtClean="0">
                <a:latin typeface="Arial Narrow" panose="020B0606020202030204" pitchFamily="34" charset="0"/>
              </a:rPr>
              <a:t>» Activités </a:t>
            </a:r>
            <a:r>
              <a:rPr lang="fr-FR" sz="1000" dirty="0">
                <a:latin typeface="Arial Narrow" panose="020B0606020202030204" pitchFamily="34" charset="0"/>
              </a:rPr>
              <a:t>B2B. </a:t>
            </a:r>
            <a:endParaRPr lang="fr-FR" sz="1000" dirty="0" smtClean="0">
              <a:latin typeface="Arial Narrow" panose="020B0606020202030204" pitchFamily="34" charset="0"/>
            </a:endParaRPr>
          </a:p>
          <a:p>
            <a:pPr>
              <a:lnSpc>
                <a:spcPts val="1000"/>
              </a:lnSpc>
              <a:defRPr sz="1800" b="0" i="0" u="none" strike="noStrike" kern="0" cap="none" spc="0" baseline="0">
                <a:solidFill>
                  <a:srgbClr val="000000"/>
                </a:solidFill>
                <a:uFillTx/>
              </a:defRPr>
            </a:pPr>
            <a:r>
              <a:rPr lang="fr-FR" sz="1000" dirty="0" smtClean="0">
                <a:latin typeface="Arial Narrow" panose="020B0606020202030204" pitchFamily="34" charset="0"/>
              </a:rPr>
              <a:t>» Inclusion </a:t>
            </a:r>
            <a:r>
              <a:rPr lang="fr-FR" sz="1000" dirty="0">
                <a:latin typeface="Arial Narrow" panose="020B0606020202030204" pitchFamily="34" charset="0"/>
              </a:rPr>
              <a:t>de brève description, logo et lien d'exposant sur le </a:t>
            </a:r>
            <a:r>
              <a:rPr lang="fr-FR" sz="1000" dirty="0" err="1" smtClean="0">
                <a:latin typeface="Arial Narrow" panose="020B0606020202030204" pitchFamily="34" charset="0"/>
              </a:rPr>
              <a:t>Website</a:t>
            </a:r>
            <a:r>
              <a:rPr lang="fr-FR" sz="1000" dirty="0" smtClean="0">
                <a:latin typeface="Arial Narrow" panose="020B0606020202030204" pitchFamily="34" charset="0"/>
              </a:rPr>
              <a:t> du Saveurs </a:t>
            </a:r>
            <a:r>
              <a:rPr lang="fr-FR" sz="1000" dirty="0">
                <a:latin typeface="Arial Narrow" panose="020B0606020202030204" pitchFamily="34" charset="0"/>
              </a:rPr>
              <a:t>de </a:t>
            </a:r>
            <a:r>
              <a:rPr lang="fr-FR" sz="1000" dirty="0" smtClean="0">
                <a:latin typeface="Arial Narrow" panose="020B0606020202030204" pitchFamily="34" charset="0"/>
              </a:rPr>
              <a:t>Cabo Verde;</a:t>
            </a:r>
          </a:p>
          <a:p>
            <a:pPr>
              <a:lnSpc>
                <a:spcPts val="1000"/>
              </a:lnSpc>
              <a:defRPr sz="1800" b="0" i="0" u="none" strike="noStrike" kern="0" cap="none" spc="0" baseline="0">
                <a:solidFill>
                  <a:srgbClr val="000000"/>
                </a:solidFill>
                <a:uFillTx/>
              </a:defRPr>
            </a:pPr>
            <a:r>
              <a:rPr lang="fr-FR" sz="1000" dirty="0" smtClean="0">
                <a:latin typeface="Arial Narrow" panose="020B0606020202030204" pitchFamily="34" charset="0"/>
              </a:rPr>
              <a:t>» Inclusion </a:t>
            </a:r>
            <a:r>
              <a:rPr lang="fr-FR" sz="1000" dirty="0">
                <a:latin typeface="Arial Narrow" panose="020B0606020202030204" pitchFamily="34" charset="0"/>
              </a:rPr>
              <a:t>du logo de l'exposant dans toutes les affiches, panneaux et </a:t>
            </a:r>
            <a:r>
              <a:rPr lang="fr-FR" sz="1000" dirty="0" smtClean="0">
                <a:latin typeface="Arial Narrow" panose="020B0606020202030204" pitchFamily="34" charset="0"/>
              </a:rPr>
              <a:t>Flyers;</a:t>
            </a:r>
          </a:p>
          <a:p>
            <a:pPr>
              <a:lnSpc>
                <a:spcPts val="1000"/>
              </a:lnSpc>
            </a:pPr>
            <a:r>
              <a:rPr lang="fr-FR" sz="1000" dirty="0">
                <a:latin typeface="Arial Narrow" panose="020B0606020202030204" pitchFamily="34" charset="0"/>
              </a:rPr>
              <a:t>» Accès aux séances de présentation de produits, aux services et aux opportunités de partenariats entrepreneurial</a:t>
            </a:r>
            <a:r>
              <a:rPr lang="fr-FR" sz="1000" dirty="0" smtClean="0">
                <a:latin typeface="Arial Narrow" panose="020B0606020202030204" pitchFamily="34" charset="0"/>
              </a:rPr>
              <a:t>.</a:t>
            </a:r>
          </a:p>
          <a:p>
            <a:pPr lvl="0">
              <a:lnSpc>
                <a:spcPts val="600"/>
              </a:lnSpc>
              <a:defRPr sz="1800" b="0" i="0" u="none" strike="noStrike" kern="0" cap="none" spc="0" baseline="0">
                <a:solidFill>
                  <a:srgbClr val="000000"/>
                </a:solidFill>
                <a:uFillTx/>
              </a:defRPr>
            </a:pPr>
            <a:endParaRPr lang="pt-PT" sz="1000" dirty="0">
              <a:latin typeface="Arial Narrow" panose="020B0606020202030204" pitchFamily="34" charset="0"/>
            </a:endParaRPr>
          </a:p>
          <a:p>
            <a:pPr lvl="0">
              <a:lnSpc>
                <a:spcPts val="1000"/>
              </a:lnSpc>
              <a:defRPr sz="1800" b="0" i="0" u="none" strike="noStrike" kern="0" cap="none" spc="0" baseline="0">
                <a:solidFill>
                  <a:srgbClr val="000000"/>
                </a:solidFill>
                <a:uFillTx/>
              </a:defRPr>
            </a:pPr>
            <a:r>
              <a:rPr lang="pt-PT" sz="1000" b="1" dirty="0" smtClean="0">
                <a:solidFill>
                  <a:srgbClr val="00B0F0"/>
                </a:solidFill>
                <a:latin typeface="Felix Titling" panose="04060505060202020A04" pitchFamily="82" charset="0"/>
              </a:rPr>
              <a:t>PACK </a:t>
            </a:r>
            <a:r>
              <a:rPr lang="pt-PT" sz="1000" dirty="0" smtClean="0">
                <a:solidFill>
                  <a:srgbClr val="00B0F0"/>
                </a:solidFill>
                <a:latin typeface="Felix Titling" panose="04060505060202020A04" pitchFamily="82" charset="0"/>
              </a:rPr>
              <a:t>EVENT</a:t>
            </a:r>
            <a:br>
              <a:rPr lang="pt-PT" sz="1000" dirty="0" smtClean="0">
                <a:solidFill>
                  <a:srgbClr val="00B0F0"/>
                </a:solidFill>
                <a:latin typeface="Felix Titling" panose="04060505060202020A04" pitchFamily="82" charset="0"/>
              </a:rPr>
            </a:br>
            <a:r>
              <a:rPr lang="fr-FR" sz="1000" dirty="0" smtClean="0">
                <a:latin typeface="Arial Narrow" panose="020B0606020202030204" pitchFamily="34" charset="0"/>
              </a:rPr>
              <a:t>» Espace à la foire pour le nombre des jours choisis; </a:t>
            </a:r>
          </a:p>
          <a:p>
            <a:pPr lvl="0">
              <a:lnSpc>
                <a:spcPts val="1000"/>
              </a:lnSpc>
              <a:defRPr sz="1800" b="0" i="0" u="none" strike="noStrike" kern="0" cap="none" spc="0" baseline="0">
                <a:solidFill>
                  <a:srgbClr val="000000"/>
                </a:solidFill>
                <a:uFillTx/>
              </a:defRPr>
            </a:pPr>
            <a:r>
              <a:rPr lang="fr-FR" sz="1000" dirty="0" smtClean="0">
                <a:latin typeface="Arial Narrow" panose="020B0606020202030204" pitchFamily="34" charset="0"/>
              </a:rPr>
              <a:t>» Contacts </a:t>
            </a:r>
            <a:r>
              <a:rPr lang="fr-FR" sz="1000" dirty="0">
                <a:latin typeface="Arial Narrow" panose="020B0606020202030204" pitchFamily="34" charset="0"/>
              </a:rPr>
              <a:t>personnalisés avec les visiteurs de la foire, favorisant l'interaction entre les exposants, les importateurs et les exportateurs; </a:t>
            </a:r>
            <a:endParaRPr lang="fr-FR" sz="1000" dirty="0" smtClean="0">
              <a:latin typeface="Arial Narrow" panose="020B0606020202030204" pitchFamily="34" charset="0"/>
            </a:endParaRPr>
          </a:p>
          <a:p>
            <a:pPr lvl="0">
              <a:lnSpc>
                <a:spcPts val="1000"/>
              </a:lnSpc>
              <a:defRPr sz="1800" b="0" i="0" u="none" strike="noStrike" kern="0" cap="none" spc="0" baseline="0">
                <a:solidFill>
                  <a:srgbClr val="000000"/>
                </a:solidFill>
                <a:uFillTx/>
              </a:defRPr>
            </a:pPr>
            <a:r>
              <a:rPr lang="fr-FR" sz="1000" dirty="0" smtClean="0">
                <a:latin typeface="Arial Narrow" panose="020B0606020202030204" pitchFamily="34" charset="0"/>
              </a:rPr>
              <a:t>» Ouvert </a:t>
            </a:r>
            <a:r>
              <a:rPr lang="fr-FR" sz="1000" dirty="0">
                <a:latin typeface="Arial Narrow" panose="020B0606020202030204" pitchFamily="34" charset="0"/>
              </a:rPr>
              <a:t>à toute la communauté de la ville </a:t>
            </a:r>
            <a:r>
              <a:rPr lang="fr-FR" sz="1000" dirty="0" smtClean="0">
                <a:latin typeface="Arial Narrow" panose="020B0606020202030204" pitchFamily="34" charset="0"/>
              </a:rPr>
              <a:t>Praia, environ 160 </a:t>
            </a:r>
            <a:r>
              <a:rPr lang="fr-FR" sz="1000" dirty="0">
                <a:latin typeface="Arial Narrow" panose="020B0606020202030204" pitchFamily="34" charset="0"/>
              </a:rPr>
              <a:t>000 habitants résidents;</a:t>
            </a:r>
            <a:endParaRPr lang="fr-FR" sz="1000" dirty="0" smtClean="0">
              <a:latin typeface="Arial Narrow" panose="020B0606020202030204" pitchFamily="34" charset="0"/>
            </a:endParaRPr>
          </a:p>
          <a:p>
            <a:pPr lvl="0">
              <a:lnSpc>
                <a:spcPts val="1000"/>
              </a:lnSpc>
              <a:defRPr sz="1800" b="0" i="0" u="none" strike="noStrike" kern="0" cap="none" spc="0" baseline="0">
                <a:solidFill>
                  <a:srgbClr val="000000"/>
                </a:solidFill>
                <a:uFillTx/>
              </a:defRPr>
            </a:pPr>
            <a:r>
              <a:rPr lang="fr-FR" sz="1000" dirty="0" smtClean="0">
                <a:latin typeface="Arial Narrow" panose="020B0606020202030204" pitchFamily="34" charset="0"/>
              </a:rPr>
              <a:t>» Ouvert </a:t>
            </a:r>
            <a:r>
              <a:rPr lang="fr-FR" sz="1000" dirty="0">
                <a:latin typeface="Arial Narrow" panose="020B0606020202030204" pitchFamily="34" charset="0"/>
              </a:rPr>
              <a:t>à tous les participants à l'</a:t>
            </a:r>
            <a:r>
              <a:rPr lang="fr-FR" sz="1000" dirty="0" err="1">
                <a:latin typeface="Arial Narrow" panose="020B0606020202030204" pitchFamily="34" charset="0"/>
              </a:rPr>
              <a:t>événement</a:t>
            </a:r>
            <a:r>
              <a:rPr lang="fr-FR" sz="1000" dirty="0">
                <a:latin typeface="Arial Narrow" panose="020B0606020202030204" pitchFamily="34" charset="0"/>
              </a:rPr>
              <a:t> et aux personnes non résidentes qui entrent et sortent de </a:t>
            </a:r>
            <a:r>
              <a:rPr lang="fr-FR" sz="1000" dirty="0" smtClean="0">
                <a:latin typeface="Arial Narrow" panose="020B0606020202030204" pitchFamily="34" charset="0"/>
              </a:rPr>
              <a:t>Praia quotidiennement;</a:t>
            </a:r>
          </a:p>
          <a:p>
            <a:pPr lvl="0">
              <a:lnSpc>
                <a:spcPts val="1000"/>
              </a:lnSpc>
              <a:defRPr sz="1800" b="0" i="0" u="none" strike="noStrike" kern="0" cap="none" spc="0" baseline="0">
                <a:solidFill>
                  <a:srgbClr val="000000"/>
                </a:solidFill>
                <a:uFillTx/>
              </a:defRPr>
            </a:pPr>
            <a:r>
              <a:rPr lang="fr-FR" sz="1000" dirty="0" smtClean="0">
                <a:latin typeface="Arial Narrow" panose="020B0606020202030204" pitchFamily="34" charset="0"/>
              </a:rPr>
              <a:t>» Réunions </a:t>
            </a:r>
            <a:r>
              <a:rPr lang="fr-FR" sz="1000" dirty="0">
                <a:latin typeface="Arial Narrow" panose="020B0606020202030204" pitchFamily="34" charset="0"/>
              </a:rPr>
              <a:t>B2B tout au long </a:t>
            </a:r>
            <a:r>
              <a:rPr lang="fr-FR" sz="1000" dirty="0" smtClean="0">
                <a:latin typeface="Arial Narrow" panose="020B0606020202030204" pitchFamily="34" charset="0"/>
              </a:rPr>
              <a:t>du période de </a:t>
            </a:r>
            <a:r>
              <a:rPr lang="fr-FR" sz="1000" dirty="0">
                <a:latin typeface="Arial Narrow" panose="020B0606020202030204" pitchFamily="34" charset="0"/>
              </a:rPr>
              <a:t>la </a:t>
            </a:r>
            <a:r>
              <a:rPr lang="fr-FR" sz="1000" dirty="0" smtClean="0">
                <a:latin typeface="Arial Narrow" panose="020B0606020202030204" pitchFamily="34" charset="0"/>
              </a:rPr>
              <a:t>Foire avec </a:t>
            </a:r>
            <a:r>
              <a:rPr lang="fr-FR" sz="1000" dirty="0">
                <a:latin typeface="Arial Narrow" panose="020B0606020202030204" pitchFamily="34" charset="0"/>
              </a:rPr>
              <a:t>des représentants de plus de 25 pays / régions, dans le cadre des </a:t>
            </a:r>
            <a:r>
              <a:rPr lang="fr-FR" sz="1000" dirty="0" smtClean="0">
                <a:latin typeface="Arial Narrow" panose="020B0606020202030204" pitchFamily="34" charset="0"/>
              </a:rPr>
              <a:t>Open </a:t>
            </a:r>
            <a:r>
              <a:rPr lang="fr-FR" sz="1000" dirty="0" err="1" smtClean="0">
                <a:latin typeface="Arial Narrow" panose="020B0606020202030204" pitchFamily="34" charset="0"/>
              </a:rPr>
              <a:t>Days</a:t>
            </a:r>
            <a:r>
              <a:rPr lang="fr-FR" sz="1000" dirty="0" smtClean="0">
                <a:latin typeface="Arial Narrow" panose="020B0606020202030204" pitchFamily="34" charset="0"/>
              </a:rPr>
              <a:t>; </a:t>
            </a:r>
            <a:r>
              <a:rPr lang="fr-FR" sz="1000" dirty="0">
                <a:latin typeface="Arial Narrow" panose="020B0606020202030204" pitchFamily="34" charset="0"/>
              </a:rPr>
              <a:t>»Inclusion de brève description, logo et lien d'exposant sur le </a:t>
            </a:r>
            <a:r>
              <a:rPr lang="fr-FR" sz="1000" dirty="0" err="1" smtClean="0">
                <a:latin typeface="Arial Narrow" panose="020B0606020202030204" pitchFamily="34" charset="0"/>
              </a:rPr>
              <a:t>Website</a:t>
            </a:r>
            <a:r>
              <a:rPr lang="fr-FR" sz="1000" dirty="0" smtClean="0">
                <a:latin typeface="Arial Narrow" panose="020B0606020202030204" pitchFamily="34" charset="0"/>
              </a:rPr>
              <a:t> du Saveurs </a:t>
            </a:r>
            <a:r>
              <a:rPr lang="fr-FR" sz="1000" dirty="0">
                <a:latin typeface="Arial Narrow" panose="020B0606020202030204" pitchFamily="34" charset="0"/>
              </a:rPr>
              <a:t>de </a:t>
            </a:r>
            <a:r>
              <a:rPr lang="fr-FR" sz="1000" dirty="0" smtClean="0">
                <a:latin typeface="Arial Narrow" panose="020B0606020202030204" pitchFamily="34" charset="0"/>
              </a:rPr>
              <a:t>Cabo </a:t>
            </a:r>
            <a:r>
              <a:rPr lang="fr-FR" sz="1000" dirty="0">
                <a:latin typeface="Arial Narrow" panose="020B0606020202030204" pitchFamily="34" charset="0"/>
              </a:rPr>
              <a:t>Verde: www.saboresdecaboverde.com</a:t>
            </a:r>
            <a:r>
              <a:rPr lang="fr-FR" sz="1000" dirty="0" smtClean="0">
                <a:latin typeface="Arial Narrow" panose="020B0606020202030204" pitchFamily="34" charset="0"/>
              </a:rPr>
              <a:t>;</a:t>
            </a:r>
          </a:p>
          <a:p>
            <a:pPr lvl="0">
              <a:lnSpc>
                <a:spcPts val="1000"/>
              </a:lnSpc>
              <a:defRPr sz="1800" b="0" i="0" u="none" strike="noStrike" kern="0" cap="none" spc="0" baseline="0">
                <a:solidFill>
                  <a:srgbClr val="000000"/>
                </a:solidFill>
                <a:uFillTx/>
              </a:defRPr>
            </a:pPr>
            <a:r>
              <a:rPr lang="fr-FR" sz="1000" dirty="0" smtClean="0">
                <a:latin typeface="Arial Narrow" panose="020B0606020202030204" pitchFamily="34" charset="0"/>
              </a:rPr>
              <a:t>» Inclusion </a:t>
            </a:r>
            <a:r>
              <a:rPr lang="fr-FR" sz="1000" dirty="0">
                <a:latin typeface="Arial Narrow" panose="020B0606020202030204" pitchFamily="34" charset="0"/>
              </a:rPr>
              <a:t>du logo de l'exposant dans toutes les affiches, panneaux, Flyers</a:t>
            </a:r>
            <a:r>
              <a:rPr lang="fr-FR" sz="1000" dirty="0" smtClean="0">
                <a:latin typeface="Arial Narrow" panose="020B0606020202030204" pitchFamily="34" charset="0"/>
              </a:rPr>
              <a:t> </a:t>
            </a:r>
            <a:r>
              <a:rPr lang="fr-FR" sz="1000" dirty="0">
                <a:latin typeface="Arial Narrow" panose="020B0606020202030204" pitchFamily="34" charset="0"/>
              </a:rPr>
              <a:t>et </a:t>
            </a:r>
            <a:r>
              <a:rPr lang="fr-FR" sz="1000" dirty="0" err="1" smtClean="0">
                <a:latin typeface="Arial Narrow" panose="020B0606020202030204" pitchFamily="34" charset="0"/>
              </a:rPr>
              <a:t>Website</a:t>
            </a:r>
            <a:r>
              <a:rPr lang="fr-FR" sz="1000" dirty="0" smtClean="0">
                <a:latin typeface="Arial Narrow" panose="020B0606020202030204" pitchFamily="34" charset="0"/>
              </a:rPr>
              <a:t> </a:t>
            </a:r>
            <a:r>
              <a:rPr lang="fr-FR" sz="1000" dirty="0">
                <a:latin typeface="Arial Narrow" panose="020B0606020202030204" pitchFamily="34" charset="0"/>
              </a:rPr>
              <a:t>Saveurs de Cabo Verde</a:t>
            </a:r>
            <a:r>
              <a:rPr lang="fr-FR" sz="1000" dirty="0" smtClean="0">
                <a:latin typeface="Arial Narrow" panose="020B0606020202030204" pitchFamily="34" charset="0"/>
              </a:rPr>
              <a:t>;</a:t>
            </a:r>
          </a:p>
          <a:p>
            <a:pPr lvl="0">
              <a:lnSpc>
                <a:spcPts val="1000"/>
              </a:lnSpc>
              <a:defRPr sz="1800" b="0" i="0" u="none" strike="noStrike" kern="0" cap="none" spc="0" baseline="0">
                <a:solidFill>
                  <a:srgbClr val="000000"/>
                </a:solidFill>
                <a:uFillTx/>
              </a:defRPr>
            </a:pPr>
            <a:r>
              <a:rPr lang="fr-FR" sz="1000" dirty="0" smtClean="0">
                <a:latin typeface="Arial Narrow" panose="020B0606020202030204" pitchFamily="34" charset="0"/>
              </a:rPr>
              <a:t>» Accès au Business Round ;</a:t>
            </a:r>
          </a:p>
          <a:p>
            <a:pPr lvl="0">
              <a:lnSpc>
                <a:spcPts val="1000"/>
              </a:lnSpc>
              <a:defRPr sz="1800" b="0" i="0" u="none" strike="noStrike" kern="0" cap="none" spc="0" baseline="0">
                <a:solidFill>
                  <a:srgbClr val="000000"/>
                </a:solidFill>
                <a:uFillTx/>
              </a:defRPr>
            </a:pPr>
            <a:r>
              <a:rPr lang="fr-FR" sz="1000" dirty="0" smtClean="0">
                <a:latin typeface="Arial Narrow" panose="020B0606020202030204" pitchFamily="34" charset="0"/>
              </a:rPr>
              <a:t>» Accès </a:t>
            </a:r>
            <a:r>
              <a:rPr lang="fr-FR" sz="1000" dirty="0">
                <a:latin typeface="Arial Narrow" panose="020B0606020202030204" pitchFamily="34" charset="0"/>
              </a:rPr>
              <a:t>à la </a:t>
            </a:r>
            <a:r>
              <a:rPr lang="fr-FR" sz="1000" dirty="0" smtClean="0">
                <a:latin typeface="Arial Narrow" panose="020B0606020202030204" pitchFamily="34" charset="0"/>
              </a:rPr>
              <a:t>Conférence Internationale.</a:t>
            </a:r>
          </a:p>
          <a:p>
            <a:pPr lvl="0">
              <a:lnSpc>
                <a:spcPts val="600"/>
              </a:lnSpc>
              <a:defRPr sz="1800" b="0" i="0" u="none" strike="noStrike" kern="0" cap="none" spc="0" baseline="0">
                <a:solidFill>
                  <a:srgbClr val="000000"/>
                </a:solidFill>
                <a:uFillTx/>
              </a:defRPr>
            </a:pPr>
            <a:endParaRPr lang="pt-PT" sz="1000" dirty="0">
              <a:latin typeface="Arial Narrow" panose="020B0606020202030204" pitchFamily="34" charset="0"/>
            </a:endParaRPr>
          </a:p>
          <a:p>
            <a:pPr>
              <a:lnSpc>
                <a:spcPts val="1000"/>
              </a:lnSpc>
              <a:defRPr sz="1800" b="0" i="0" u="none" strike="noStrike" kern="0" cap="none" spc="0" baseline="0">
                <a:solidFill>
                  <a:srgbClr val="000000"/>
                </a:solidFill>
                <a:uFillTx/>
              </a:defRPr>
            </a:pPr>
            <a:r>
              <a:rPr lang="pt-PT" sz="1000" b="1" dirty="0" smtClean="0">
                <a:solidFill>
                  <a:srgbClr val="00B0F0"/>
                </a:solidFill>
                <a:latin typeface="Felix Titling" panose="04060505060202020A04" pitchFamily="82" charset="0"/>
              </a:rPr>
              <a:t>PACK</a:t>
            </a:r>
            <a:r>
              <a:rPr lang="pt-PT" sz="1000" dirty="0" smtClean="0">
                <a:solidFill>
                  <a:srgbClr val="00B0F0"/>
                </a:solidFill>
                <a:latin typeface="Felix Titling" panose="04060505060202020A04" pitchFamily="82" charset="0"/>
              </a:rPr>
              <a:t> </a:t>
            </a:r>
            <a:r>
              <a:rPr lang="pt-PT" sz="1000" dirty="0">
                <a:solidFill>
                  <a:srgbClr val="00B0F0"/>
                </a:solidFill>
                <a:latin typeface="Felix Titling" panose="04060505060202020A04" pitchFamily="82" charset="0"/>
              </a:rPr>
              <a:t>ENTERPRISE</a:t>
            </a:r>
            <a:r>
              <a:rPr lang="pt-PT" sz="1000" dirty="0">
                <a:latin typeface="Arial Narrow" panose="020B0606020202030204" pitchFamily="34" charset="0"/>
              </a:rPr>
              <a:t> </a:t>
            </a:r>
            <a:endParaRPr lang="pt-PT" sz="1000" dirty="0" smtClean="0">
              <a:latin typeface="Arial Narrow" panose="020B0606020202030204" pitchFamily="34" charset="0"/>
            </a:endParaRPr>
          </a:p>
          <a:p>
            <a:pPr>
              <a:lnSpc>
                <a:spcPts val="1000"/>
              </a:lnSpc>
              <a:defRPr sz="1800" b="0" i="0" u="none" strike="noStrike" kern="0" cap="none" spc="0" baseline="0">
                <a:solidFill>
                  <a:srgbClr val="000000"/>
                </a:solidFill>
                <a:uFillTx/>
              </a:defRPr>
            </a:pPr>
            <a:r>
              <a:rPr lang="fr-FR" sz="1000" dirty="0" smtClean="0">
                <a:latin typeface="Arial Narrow" panose="020B0606020202030204" pitchFamily="34" charset="0"/>
              </a:rPr>
              <a:t>» Le </a:t>
            </a:r>
            <a:r>
              <a:rPr lang="fr-FR" sz="1000" dirty="0">
                <a:latin typeface="Arial Narrow" panose="020B0606020202030204" pitchFamily="34" charset="0"/>
              </a:rPr>
              <a:t>forfait </a:t>
            </a:r>
            <a:r>
              <a:rPr lang="fr-FR" sz="1000" dirty="0" smtClean="0">
                <a:latin typeface="Arial Narrow" panose="020B0606020202030204" pitchFamily="34" charset="0"/>
              </a:rPr>
              <a:t>Entreprise </a:t>
            </a:r>
            <a:r>
              <a:rPr lang="fr-FR" sz="1000" dirty="0">
                <a:latin typeface="Arial Narrow" panose="020B0606020202030204" pitchFamily="34" charset="0"/>
              </a:rPr>
              <a:t>fait de l'exposant l'un des principaux sponsors de l'</a:t>
            </a:r>
            <a:r>
              <a:rPr lang="fr-FR" sz="1000" dirty="0" err="1">
                <a:latin typeface="Arial Narrow" panose="020B0606020202030204" pitchFamily="34" charset="0"/>
              </a:rPr>
              <a:t>événement</a:t>
            </a:r>
            <a:r>
              <a:rPr lang="fr-FR" sz="1000" dirty="0" smtClean="0">
                <a:latin typeface="Arial Narrow" panose="020B0606020202030204" pitchFamily="34" charset="0"/>
              </a:rPr>
              <a:t>;</a:t>
            </a:r>
          </a:p>
          <a:p>
            <a:pPr>
              <a:lnSpc>
                <a:spcPts val="1000"/>
              </a:lnSpc>
              <a:defRPr sz="1800" b="0" i="0" u="none" strike="noStrike" kern="0" cap="none" spc="0" baseline="0">
                <a:solidFill>
                  <a:srgbClr val="000000"/>
                </a:solidFill>
                <a:uFillTx/>
              </a:defRPr>
            </a:pPr>
            <a:r>
              <a:rPr lang="fr-FR" sz="1000" dirty="0" smtClean="0">
                <a:latin typeface="Arial Narrow" panose="020B0606020202030204" pitchFamily="34" charset="0"/>
              </a:rPr>
              <a:t>» Espace </a:t>
            </a:r>
            <a:r>
              <a:rPr lang="fr-FR" sz="1000" dirty="0">
                <a:latin typeface="Arial Narrow" panose="020B0606020202030204" pitchFamily="34" charset="0"/>
              </a:rPr>
              <a:t>à la foire pour le nombre </a:t>
            </a:r>
            <a:r>
              <a:rPr lang="fr-FR" sz="1000" dirty="0" smtClean="0">
                <a:latin typeface="Arial Narrow" panose="020B0606020202030204" pitchFamily="34" charset="0"/>
              </a:rPr>
              <a:t>des </a:t>
            </a:r>
            <a:r>
              <a:rPr lang="fr-FR" sz="1000" dirty="0">
                <a:latin typeface="Arial Narrow" panose="020B0606020202030204" pitchFamily="34" charset="0"/>
              </a:rPr>
              <a:t>jours choisis; </a:t>
            </a:r>
            <a:endParaRPr lang="fr-FR" sz="1000" dirty="0" smtClean="0">
              <a:latin typeface="Arial Narrow" panose="020B0606020202030204" pitchFamily="34" charset="0"/>
            </a:endParaRPr>
          </a:p>
          <a:p>
            <a:pPr lvl="0">
              <a:lnSpc>
                <a:spcPts val="1000"/>
              </a:lnSpc>
              <a:defRPr sz="1800" b="0" i="0" u="none" strike="noStrike" kern="0" cap="none" spc="0" baseline="0">
                <a:solidFill>
                  <a:srgbClr val="000000"/>
                </a:solidFill>
                <a:uFillTx/>
              </a:defRPr>
            </a:pPr>
            <a:r>
              <a:rPr lang="fr-FR" sz="1000" dirty="0" smtClean="0">
                <a:latin typeface="Arial Narrow" panose="020B0606020202030204" pitchFamily="34" charset="0"/>
              </a:rPr>
              <a:t>» Contacts </a:t>
            </a:r>
            <a:r>
              <a:rPr lang="fr-FR" sz="1000" dirty="0">
                <a:latin typeface="Arial Narrow" panose="020B0606020202030204" pitchFamily="34" charset="0"/>
              </a:rPr>
              <a:t>personnalisés avec les visiteurs de la foire, favorisant l'interaction entre les exposants, les importateurs et les exportateurs; </a:t>
            </a:r>
            <a:endParaRPr lang="fr-FR" sz="1000" dirty="0" smtClean="0">
              <a:latin typeface="Arial Narrow" panose="020B0606020202030204" pitchFamily="34" charset="0"/>
            </a:endParaRPr>
          </a:p>
          <a:p>
            <a:pPr lvl="0">
              <a:lnSpc>
                <a:spcPts val="1000"/>
              </a:lnSpc>
              <a:defRPr sz="1800" b="0" i="0" u="none" strike="noStrike" kern="0" cap="none" spc="0" baseline="0">
                <a:solidFill>
                  <a:srgbClr val="000000"/>
                </a:solidFill>
                <a:uFillTx/>
              </a:defRPr>
            </a:pPr>
            <a:r>
              <a:rPr lang="fr-FR" sz="1000" dirty="0" smtClean="0">
                <a:latin typeface="Arial Narrow" panose="020B0606020202030204" pitchFamily="34" charset="0"/>
              </a:rPr>
              <a:t>» </a:t>
            </a:r>
            <a:r>
              <a:rPr lang="fr-FR" sz="1000" dirty="0">
                <a:latin typeface="Arial Narrow" panose="020B0606020202030204" pitchFamily="34" charset="0"/>
              </a:rPr>
              <a:t>Ouvert à toute la communauté de la ville Praia, environ 160 000 habitants résidents</a:t>
            </a:r>
            <a:r>
              <a:rPr lang="fr-FR" sz="1000" dirty="0" smtClean="0">
                <a:latin typeface="Arial Narrow" panose="020B0606020202030204" pitchFamily="34" charset="0"/>
              </a:rPr>
              <a:t>;</a:t>
            </a:r>
          </a:p>
          <a:p>
            <a:pPr lvl="0">
              <a:lnSpc>
                <a:spcPts val="1000"/>
              </a:lnSpc>
              <a:defRPr sz="1800" b="0" i="0" u="none" strike="noStrike" kern="0" cap="none" spc="0" baseline="0">
                <a:solidFill>
                  <a:srgbClr val="000000"/>
                </a:solidFill>
                <a:uFillTx/>
              </a:defRPr>
            </a:pPr>
            <a:r>
              <a:rPr lang="fr-FR" sz="1000" dirty="0">
                <a:latin typeface="Arial Narrow" panose="020B0606020202030204" pitchFamily="34" charset="0"/>
              </a:rPr>
              <a:t>» Ouvert à tous les participants à l'</a:t>
            </a:r>
            <a:r>
              <a:rPr lang="fr-FR" sz="1000" dirty="0" err="1">
                <a:latin typeface="Arial Narrow" panose="020B0606020202030204" pitchFamily="34" charset="0"/>
              </a:rPr>
              <a:t>événement</a:t>
            </a:r>
            <a:r>
              <a:rPr lang="fr-FR" sz="1000" dirty="0">
                <a:latin typeface="Arial Narrow" panose="020B0606020202030204" pitchFamily="34" charset="0"/>
              </a:rPr>
              <a:t> et aux personnes non résidentes qui entrent et sortent de Praia quotidiennement;</a:t>
            </a:r>
          </a:p>
          <a:p>
            <a:pPr lvl="0">
              <a:lnSpc>
                <a:spcPts val="1000"/>
              </a:lnSpc>
              <a:defRPr sz="1800" b="0" i="0" u="none" strike="noStrike" kern="0" cap="none" spc="0" baseline="0">
                <a:solidFill>
                  <a:srgbClr val="000000"/>
                </a:solidFill>
                <a:uFillTx/>
              </a:defRPr>
            </a:pPr>
            <a:r>
              <a:rPr lang="fr-FR" sz="1000" dirty="0">
                <a:latin typeface="Arial Narrow" panose="020B0606020202030204" pitchFamily="34" charset="0"/>
              </a:rPr>
              <a:t>» Réunions B2B tout au long du période de la Foire avec des représentants de plus de 25 pays / régions, dans le cadre des Open </a:t>
            </a:r>
            <a:r>
              <a:rPr lang="fr-FR" sz="1000" dirty="0" err="1">
                <a:latin typeface="Arial Narrow" panose="020B0606020202030204" pitchFamily="34" charset="0"/>
              </a:rPr>
              <a:t>Days</a:t>
            </a:r>
            <a:r>
              <a:rPr lang="fr-FR" sz="1000" dirty="0">
                <a:latin typeface="Arial Narrow" panose="020B0606020202030204" pitchFamily="34" charset="0"/>
              </a:rPr>
              <a:t>; </a:t>
            </a:r>
            <a:endParaRPr lang="fr-FR" sz="1000" dirty="0" smtClean="0">
              <a:latin typeface="Arial Narrow" panose="020B0606020202030204" pitchFamily="34" charset="0"/>
            </a:endParaRPr>
          </a:p>
          <a:p>
            <a:pPr lvl="0">
              <a:lnSpc>
                <a:spcPts val="1000"/>
              </a:lnSpc>
              <a:defRPr sz="1800" b="0" i="0" u="none" strike="noStrike" kern="0" cap="none" spc="0" baseline="0">
                <a:solidFill>
                  <a:srgbClr val="000000"/>
                </a:solidFill>
                <a:uFillTx/>
              </a:defRPr>
            </a:pPr>
            <a:r>
              <a:rPr lang="fr-FR" sz="1000" dirty="0" smtClean="0">
                <a:latin typeface="Arial Narrow" panose="020B0606020202030204" pitchFamily="34" charset="0"/>
              </a:rPr>
              <a:t>» Inclusion </a:t>
            </a:r>
            <a:r>
              <a:rPr lang="fr-FR" sz="1000" dirty="0">
                <a:latin typeface="Arial Narrow" panose="020B0606020202030204" pitchFamily="34" charset="0"/>
              </a:rPr>
              <a:t>de brève description, logo et lien d'exposant sur le </a:t>
            </a:r>
            <a:r>
              <a:rPr lang="fr-FR" sz="1000" dirty="0" err="1">
                <a:latin typeface="Arial Narrow" panose="020B0606020202030204" pitchFamily="34" charset="0"/>
              </a:rPr>
              <a:t>Website</a:t>
            </a:r>
            <a:r>
              <a:rPr lang="fr-FR" sz="1000" dirty="0">
                <a:latin typeface="Arial Narrow" panose="020B0606020202030204" pitchFamily="34" charset="0"/>
              </a:rPr>
              <a:t> du Saveurs de Cabo Verde: www.saboresdecaboverde.com;</a:t>
            </a:r>
          </a:p>
          <a:p>
            <a:pPr lvl="0">
              <a:lnSpc>
                <a:spcPts val="1000"/>
              </a:lnSpc>
              <a:defRPr sz="1800" b="0" i="0" u="none" strike="noStrike" kern="0" cap="none" spc="0" baseline="0">
                <a:solidFill>
                  <a:srgbClr val="000000"/>
                </a:solidFill>
                <a:uFillTx/>
              </a:defRPr>
            </a:pPr>
            <a:r>
              <a:rPr lang="fr-FR" sz="1000" dirty="0" smtClean="0">
                <a:latin typeface="Arial Narrow" panose="020B0606020202030204" pitchFamily="34" charset="0"/>
              </a:rPr>
              <a:t>» Inclusion </a:t>
            </a:r>
            <a:r>
              <a:rPr lang="fr-FR" sz="1000" dirty="0">
                <a:latin typeface="Arial Narrow" panose="020B0606020202030204" pitchFamily="34" charset="0"/>
              </a:rPr>
              <a:t>de brève description, logo et lien d'exposant sur le </a:t>
            </a:r>
            <a:r>
              <a:rPr lang="fr-FR" sz="1000" dirty="0" err="1">
                <a:latin typeface="Arial Narrow" panose="020B0606020202030204" pitchFamily="34" charset="0"/>
              </a:rPr>
              <a:t>Website</a:t>
            </a:r>
            <a:r>
              <a:rPr lang="fr-FR" sz="1000" dirty="0">
                <a:latin typeface="Arial Narrow" panose="020B0606020202030204" pitchFamily="34" charset="0"/>
              </a:rPr>
              <a:t> du Saveurs de Cabo Verde: www.saboresdecaboverde.com;</a:t>
            </a:r>
          </a:p>
          <a:p>
            <a:pPr lvl="0">
              <a:lnSpc>
                <a:spcPts val="1000"/>
              </a:lnSpc>
              <a:defRPr sz="1800" b="0" i="0" u="none" strike="noStrike" kern="0" cap="none" spc="0" baseline="0">
                <a:solidFill>
                  <a:srgbClr val="000000"/>
                </a:solidFill>
                <a:uFillTx/>
              </a:defRPr>
            </a:pPr>
            <a:r>
              <a:rPr lang="fr-FR" sz="1000" dirty="0">
                <a:latin typeface="Arial Narrow" panose="020B0606020202030204" pitchFamily="34" charset="0"/>
              </a:rPr>
              <a:t>» Accès au Business Round ;</a:t>
            </a:r>
          </a:p>
          <a:p>
            <a:pPr lvl="0">
              <a:lnSpc>
                <a:spcPts val="1000"/>
              </a:lnSpc>
              <a:defRPr sz="1800" b="0" i="0" u="none" strike="noStrike" kern="0" cap="none" spc="0" baseline="0">
                <a:solidFill>
                  <a:srgbClr val="000000"/>
                </a:solidFill>
                <a:uFillTx/>
              </a:defRPr>
            </a:pPr>
            <a:r>
              <a:rPr lang="fr-FR" sz="1000" dirty="0">
                <a:latin typeface="Arial Narrow" panose="020B0606020202030204" pitchFamily="34" charset="0"/>
              </a:rPr>
              <a:t>» Accès à la Conférence Internationale.</a:t>
            </a:r>
          </a:p>
          <a:p>
            <a:pPr>
              <a:lnSpc>
                <a:spcPts val="1000"/>
              </a:lnSpc>
              <a:defRPr sz="1800" b="0" i="0" u="none" strike="noStrike" kern="0" cap="none" spc="0" baseline="0">
                <a:solidFill>
                  <a:srgbClr val="000000"/>
                </a:solidFill>
                <a:uFillTx/>
              </a:defRPr>
            </a:pPr>
            <a:r>
              <a:rPr lang="fr-FR" sz="1000" dirty="0" smtClean="0">
                <a:latin typeface="Arial Narrow" panose="020B0606020202030204" pitchFamily="34" charset="0"/>
              </a:rPr>
              <a:t>» Présence dans la Foire </a:t>
            </a:r>
            <a:r>
              <a:rPr lang="fr-FR" sz="1000" dirty="0">
                <a:latin typeface="Arial Narrow" panose="020B0606020202030204" pitchFamily="34" charset="0"/>
              </a:rPr>
              <a:t>des produits et </a:t>
            </a:r>
            <a:r>
              <a:rPr lang="fr-FR" sz="1000" dirty="0" smtClean="0">
                <a:latin typeface="Arial Narrow" panose="020B0606020202030204" pitchFamily="34" charset="0"/>
              </a:rPr>
              <a:t>services pendant les </a:t>
            </a:r>
            <a:r>
              <a:rPr lang="fr-FR" sz="1000" dirty="0">
                <a:latin typeface="Arial Narrow" panose="020B0606020202030204" pitchFamily="34" charset="0"/>
              </a:rPr>
              <a:t>9 jours de la F</a:t>
            </a:r>
            <a:r>
              <a:rPr lang="fr-FR" sz="1000" dirty="0" smtClean="0">
                <a:latin typeface="Arial Narrow" panose="020B0606020202030204" pitchFamily="34" charset="0"/>
              </a:rPr>
              <a:t>oire; </a:t>
            </a:r>
          </a:p>
          <a:p>
            <a:pPr>
              <a:lnSpc>
                <a:spcPts val="1000"/>
              </a:lnSpc>
              <a:defRPr sz="1800" b="0" i="0" u="none" strike="noStrike" kern="0" cap="none" spc="0" baseline="0">
                <a:solidFill>
                  <a:srgbClr val="000000"/>
                </a:solidFill>
                <a:uFillTx/>
              </a:defRPr>
            </a:pPr>
            <a:r>
              <a:rPr lang="fr-FR" sz="1000" dirty="0" smtClean="0">
                <a:latin typeface="Arial Narrow" panose="020B0606020202030204" pitchFamily="34" charset="0"/>
              </a:rPr>
              <a:t>» Priorité </a:t>
            </a:r>
            <a:r>
              <a:rPr lang="fr-FR" sz="1000" dirty="0">
                <a:latin typeface="Arial Narrow" panose="020B0606020202030204" pitchFamily="34" charset="0"/>
              </a:rPr>
              <a:t>à choisir les horaires des séances de présentation et l'emplacement du stand dans l'espace de la foire; </a:t>
            </a:r>
            <a:endParaRPr lang="fr-FR" sz="1000" dirty="0" smtClean="0">
              <a:latin typeface="Arial Narrow" panose="020B0606020202030204" pitchFamily="34" charset="0"/>
            </a:endParaRPr>
          </a:p>
          <a:p>
            <a:pPr>
              <a:lnSpc>
                <a:spcPts val="1000"/>
              </a:lnSpc>
              <a:defRPr sz="1800" b="0" i="0" u="none" strike="noStrike" kern="0" cap="none" spc="0" baseline="0">
                <a:solidFill>
                  <a:srgbClr val="000000"/>
                </a:solidFill>
                <a:uFillTx/>
              </a:defRPr>
            </a:pPr>
            <a:r>
              <a:rPr lang="fr-FR" sz="1000" dirty="0" smtClean="0">
                <a:latin typeface="Arial Narrow" panose="020B0606020202030204" pitchFamily="34" charset="0"/>
              </a:rPr>
              <a:t>» Accès au </a:t>
            </a:r>
            <a:r>
              <a:rPr lang="fr-FR" sz="1000" dirty="0" err="1" smtClean="0">
                <a:latin typeface="Arial Narrow" panose="020B0606020202030204" pitchFamily="34" charset="0"/>
              </a:rPr>
              <a:t>Basalt</a:t>
            </a:r>
            <a:r>
              <a:rPr lang="fr-FR" sz="1000" dirty="0" smtClean="0">
                <a:latin typeface="Arial Narrow" panose="020B0606020202030204" pitchFamily="34" charset="0"/>
              </a:rPr>
              <a:t> </a:t>
            </a:r>
            <a:r>
              <a:rPr lang="fr-FR" sz="1000" dirty="0" err="1" smtClean="0">
                <a:latin typeface="Arial Narrow" panose="020B0606020202030204" pitchFamily="34" charset="0"/>
              </a:rPr>
              <a:t>Conference</a:t>
            </a:r>
            <a:r>
              <a:rPr lang="fr-FR" sz="1000" dirty="0" smtClean="0">
                <a:latin typeface="Arial Narrow" panose="020B0606020202030204" pitchFamily="34" charset="0"/>
              </a:rPr>
              <a:t>;</a:t>
            </a:r>
          </a:p>
          <a:p>
            <a:pPr lvl="0">
              <a:lnSpc>
                <a:spcPts val="1000"/>
              </a:lnSpc>
              <a:defRPr sz="1800" b="0" i="0" u="none" strike="noStrike" kern="0" cap="none" spc="0" baseline="0">
                <a:solidFill>
                  <a:srgbClr val="000000"/>
                </a:solidFill>
                <a:uFillTx/>
              </a:defRPr>
            </a:pPr>
            <a:r>
              <a:rPr lang="fr-FR" sz="1000" dirty="0">
                <a:latin typeface="Arial Narrow" panose="020B0606020202030204" pitchFamily="34" charset="0"/>
              </a:rPr>
              <a:t>» Accès au Business Round </a:t>
            </a:r>
            <a:r>
              <a:rPr lang="fr-FR" sz="1000" dirty="0" smtClean="0">
                <a:latin typeface="Arial Narrow" panose="020B0606020202030204" pitchFamily="34" charset="0"/>
              </a:rPr>
              <a:t>;</a:t>
            </a:r>
          </a:p>
          <a:p>
            <a:pPr>
              <a:lnSpc>
                <a:spcPts val="1000"/>
              </a:lnSpc>
              <a:defRPr sz="1800" b="0" i="0" u="none" strike="noStrike" kern="0" cap="none" spc="0" baseline="0">
                <a:solidFill>
                  <a:srgbClr val="000000"/>
                </a:solidFill>
                <a:uFillTx/>
              </a:defRPr>
            </a:pPr>
            <a:r>
              <a:rPr lang="fr-FR" sz="1000" dirty="0">
                <a:latin typeface="Arial Narrow" panose="020B0606020202030204" pitchFamily="34" charset="0"/>
              </a:rPr>
              <a:t>» </a:t>
            </a:r>
            <a:r>
              <a:rPr lang="fr-FR" sz="1000" dirty="0" smtClean="0">
                <a:latin typeface="Arial Narrow" panose="020B0606020202030204" pitchFamily="34" charset="0"/>
              </a:rPr>
              <a:t>Accès </a:t>
            </a:r>
            <a:r>
              <a:rPr lang="fr-FR" sz="1000" dirty="0">
                <a:latin typeface="Arial Narrow" panose="020B0606020202030204" pitchFamily="34" charset="0"/>
              </a:rPr>
              <a:t>au </a:t>
            </a:r>
            <a:r>
              <a:rPr lang="fr-FR" sz="1000" dirty="0" smtClean="0">
                <a:latin typeface="Arial Narrow" panose="020B0606020202030204" pitchFamily="34" charset="0"/>
              </a:rPr>
              <a:t>Atlantic Business Forum; </a:t>
            </a:r>
          </a:p>
          <a:p>
            <a:pPr>
              <a:lnSpc>
                <a:spcPts val="1000"/>
              </a:lnSpc>
              <a:defRPr sz="1800" b="0" i="0" u="none" strike="noStrike" kern="0" cap="none" spc="0" baseline="0">
                <a:solidFill>
                  <a:srgbClr val="000000"/>
                </a:solidFill>
                <a:uFillTx/>
              </a:defRPr>
            </a:pPr>
            <a:r>
              <a:rPr lang="fr-FR" sz="1000" dirty="0">
                <a:latin typeface="Arial Narrow" panose="020B0606020202030204" pitchFamily="34" charset="0"/>
              </a:rPr>
              <a:t>» Logo avec une plus grande visibilité dans tous les documents publicitaires.</a:t>
            </a:r>
            <a:endParaRPr lang="pt-PT" sz="1000" dirty="0">
              <a:solidFill>
                <a:srgbClr val="000000"/>
              </a:solidFill>
              <a:latin typeface="Arial Narrow" pitchFamily="34" charset="0"/>
            </a:endParaRPr>
          </a:p>
        </p:txBody>
      </p:sp>
      <p:sp>
        <p:nvSpPr>
          <p:cNvPr id="42" name="TextBox 41"/>
          <p:cNvSpPr txBox="1"/>
          <p:nvPr/>
        </p:nvSpPr>
        <p:spPr>
          <a:xfrm>
            <a:off x="310345" y="8410342"/>
            <a:ext cx="6438498" cy="230832"/>
          </a:xfrm>
          <a:prstGeom prst="rect">
            <a:avLst/>
          </a:prstGeom>
          <a:noFill/>
        </p:spPr>
        <p:txBody>
          <a:bodyPr wrap="square" rtlCol="0">
            <a:spAutoFit/>
          </a:bodyPr>
          <a:lstStyle/>
          <a:p>
            <a:r>
              <a:rPr lang="fr-FR" sz="900" i="1" dirty="0">
                <a:latin typeface="Arial Narrow" pitchFamily="34" charset="0"/>
              </a:rPr>
              <a:t>Ce formulaire, une fois </a:t>
            </a:r>
            <a:r>
              <a:rPr lang="fr-FR" sz="900" i="1" dirty="0" err="1">
                <a:latin typeface="Arial Narrow" pitchFamily="34" charset="0"/>
              </a:rPr>
              <a:t>dûment</a:t>
            </a:r>
            <a:r>
              <a:rPr lang="fr-FR" sz="900" i="1" dirty="0">
                <a:latin typeface="Arial Narrow" pitchFamily="34" charset="0"/>
              </a:rPr>
              <a:t> rempli et signé, doit être envoyé à l'adresse </a:t>
            </a:r>
            <a:r>
              <a:rPr lang="fr-FR" sz="900" i="1" dirty="0" smtClean="0">
                <a:latin typeface="Arial Narrow" pitchFamily="34" charset="0"/>
              </a:rPr>
              <a:t>suivante</a:t>
            </a:r>
            <a:r>
              <a:rPr lang="en-GB" sz="900" i="1" dirty="0" smtClean="0">
                <a:latin typeface="Arial Narrow" pitchFamily="34" charset="0"/>
              </a:rPr>
              <a:t>: info@saboresdecaboverde.com</a:t>
            </a:r>
            <a:endParaRPr lang="en-GB" sz="900" i="1" dirty="0">
              <a:latin typeface="Arial Narrow" pitchFamily="34" charset="0"/>
            </a:endParaRPr>
          </a:p>
        </p:txBody>
      </p:sp>
      <p:pic>
        <p:nvPicPr>
          <p:cNvPr id="102" name="Picture 101"/>
          <p:cNvPicPr/>
          <p:nvPr/>
        </p:nvPicPr>
        <p:blipFill>
          <a:blip r:embed="rId2" cstate="print">
            <a:extLst>
              <a:ext uri="{28A0092B-C50C-407E-A947-70E740481C1C}">
                <a14:useLocalDpi xmlns:a14="http://schemas.microsoft.com/office/drawing/2010/main" val="0"/>
              </a:ext>
            </a:extLst>
          </a:blip>
          <a:stretch>
            <a:fillRect/>
          </a:stretch>
        </p:blipFill>
        <p:spPr>
          <a:xfrm rot="16200000">
            <a:off x="-363545" y="8432666"/>
            <a:ext cx="1071413" cy="327159"/>
          </a:xfrm>
          <a:prstGeom prst="rect">
            <a:avLst/>
          </a:prstGeom>
        </p:spPr>
      </p:pic>
      <p:sp>
        <p:nvSpPr>
          <p:cNvPr id="3" name="Flowchart: Card 2"/>
          <p:cNvSpPr/>
          <p:nvPr/>
        </p:nvSpPr>
        <p:spPr>
          <a:xfrm>
            <a:off x="400278" y="6983436"/>
            <a:ext cx="1127366" cy="1440160"/>
          </a:xfrm>
          <a:prstGeom prst="flowChartPunchedCard">
            <a:avLst/>
          </a:prstGeom>
          <a:solidFill>
            <a:schemeClr val="accent1">
              <a:lumMod val="20000"/>
              <a:lumOff val="80000"/>
            </a:schemeClr>
          </a:solidFill>
          <a:ln>
            <a:solidFill>
              <a:schemeClr val="accent6">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endParaRPr lang="pt-PT" sz="1000" dirty="0">
              <a:solidFill>
                <a:schemeClr val="tx1"/>
              </a:solidFill>
            </a:endParaRPr>
          </a:p>
        </p:txBody>
      </p:sp>
      <p:sp>
        <p:nvSpPr>
          <p:cNvPr id="68" name="Flowchart: Card 67"/>
          <p:cNvSpPr/>
          <p:nvPr/>
        </p:nvSpPr>
        <p:spPr>
          <a:xfrm>
            <a:off x="1674789" y="6977574"/>
            <a:ext cx="1110098" cy="1440160"/>
          </a:xfrm>
          <a:prstGeom prst="flowChartPunchedCard">
            <a:avLst/>
          </a:prstGeom>
          <a:solidFill>
            <a:schemeClr val="accent1">
              <a:lumMod val="20000"/>
              <a:lumOff val="80000"/>
            </a:schemeClr>
          </a:solidFill>
          <a:ln>
            <a:solidFill>
              <a:schemeClr val="accent6">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a:p>
        </p:txBody>
      </p:sp>
      <p:sp>
        <p:nvSpPr>
          <p:cNvPr id="69" name="Flowchart: Card 68"/>
          <p:cNvSpPr/>
          <p:nvPr/>
        </p:nvSpPr>
        <p:spPr>
          <a:xfrm>
            <a:off x="2944199" y="6977574"/>
            <a:ext cx="1110098" cy="1440160"/>
          </a:xfrm>
          <a:prstGeom prst="flowChartPunchedCard">
            <a:avLst/>
          </a:prstGeom>
          <a:solidFill>
            <a:schemeClr val="accent1">
              <a:lumMod val="20000"/>
              <a:lumOff val="80000"/>
            </a:schemeClr>
          </a:solidFill>
          <a:ln>
            <a:solidFill>
              <a:schemeClr val="accent6">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a:p>
        </p:txBody>
      </p:sp>
      <p:sp>
        <p:nvSpPr>
          <p:cNvPr id="70" name="Flowchart: Card 69"/>
          <p:cNvSpPr/>
          <p:nvPr/>
        </p:nvSpPr>
        <p:spPr>
          <a:xfrm>
            <a:off x="4231642" y="6977574"/>
            <a:ext cx="1092796" cy="1440160"/>
          </a:xfrm>
          <a:prstGeom prst="flowChartPunchedCard">
            <a:avLst/>
          </a:prstGeom>
          <a:solidFill>
            <a:schemeClr val="accent1">
              <a:lumMod val="20000"/>
              <a:lumOff val="80000"/>
            </a:schemeClr>
          </a:solidFill>
          <a:ln>
            <a:solidFill>
              <a:schemeClr val="accent6">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a:p>
        </p:txBody>
      </p:sp>
      <p:sp>
        <p:nvSpPr>
          <p:cNvPr id="71" name="Flowchart: Card 70"/>
          <p:cNvSpPr/>
          <p:nvPr/>
        </p:nvSpPr>
        <p:spPr>
          <a:xfrm>
            <a:off x="5480665" y="6983436"/>
            <a:ext cx="1119590" cy="1440160"/>
          </a:xfrm>
          <a:prstGeom prst="flowChartPunchedCard">
            <a:avLst/>
          </a:prstGeom>
          <a:solidFill>
            <a:schemeClr val="accent1">
              <a:lumMod val="20000"/>
              <a:lumOff val="80000"/>
            </a:schemeClr>
          </a:solidFill>
          <a:ln>
            <a:solidFill>
              <a:schemeClr val="accent6">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a:p>
        </p:txBody>
      </p:sp>
      <p:sp>
        <p:nvSpPr>
          <p:cNvPr id="23" name="TextBox 22"/>
          <p:cNvSpPr txBox="1"/>
          <p:nvPr/>
        </p:nvSpPr>
        <p:spPr>
          <a:xfrm>
            <a:off x="6634879" y="7812360"/>
            <a:ext cx="200659" cy="1342007"/>
          </a:xfrm>
          <a:prstGeom prst="rect">
            <a:avLst/>
          </a:prstGeom>
          <a:noFill/>
        </p:spPr>
        <p:txBody>
          <a:bodyPr vert="vert270" wrap="square" rtlCol="0">
            <a:spAutoFit/>
          </a:bodyPr>
          <a:lstStyle/>
          <a:p>
            <a:pPr algn="r"/>
            <a:r>
              <a:rPr lang="pt-PT" sz="900" b="1" i="1" dirty="0" smtClean="0">
                <a:solidFill>
                  <a:schemeClr val="accent3">
                    <a:lumMod val="40000"/>
                    <a:lumOff val="60000"/>
                  </a:schemeClr>
                </a:solidFill>
                <a:latin typeface="Arial Narrow" panose="020B0606020202030204" pitchFamily="34" charset="0"/>
              </a:rPr>
              <a:t>Ref.E-EICV.01/2023/VD-E.01</a:t>
            </a:r>
            <a:r>
              <a:rPr lang="fr-FR" sz="900" dirty="0" smtClean="0">
                <a:solidFill>
                  <a:schemeClr val="accent3">
                    <a:lumMod val="40000"/>
                    <a:lumOff val="60000"/>
                  </a:schemeClr>
                </a:solidFill>
                <a:latin typeface="Arial Narrow" panose="020B0606020202030204" pitchFamily="34" charset="0"/>
              </a:rPr>
              <a:t> </a:t>
            </a:r>
            <a:endParaRPr lang="pt-PT" sz="900" dirty="0">
              <a:solidFill>
                <a:schemeClr val="accent3">
                  <a:lumMod val="40000"/>
                  <a:lumOff val="60000"/>
                </a:schemeClr>
              </a:solidFill>
              <a:latin typeface="Arial Narrow" panose="020B0606020202030204" pitchFamily="34" charset="0"/>
            </a:endParaRPr>
          </a:p>
        </p:txBody>
      </p:sp>
      <p:sp>
        <p:nvSpPr>
          <p:cNvPr id="26" name="TextBox 25"/>
          <p:cNvSpPr txBox="1"/>
          <p:nvPr/>
        </p:nvSpPr>
        <p:spPr>
          <a:xfrm>
            <a:off x="6587261" y="4788024"/>
            <a:ext cx="323165" cy="1843635"/>
          </a:xfrm>
          <a:prstGeom prst="rect">
            <a:avLst/>
          </a:prstGeom>
          <a:noFill/>
        </p:spPr>
        <p:txBody>
          <a:bodyPr vert="vert270" wrap="square" rtlCol="0">
            <a:spAutoFit/>
          </a:bodyPr>
          <a:lstStyle/>
          <a:p>
            <a:pPr algn="ctr"/>
            <a:r>
              <a:rPr lang="pt-PT" sz="900" b="1" i="1" dirty="0" smtClean="0">
                <a:solidFill>
                  <a:schemeClr val="accent3">
                    <a:lumMod val="40000"/>
                    <a:lumOff val="60000"/>
                  </a:schemeClr>
                </a:solidFill>
                <a:latin typeface="Arial Narrow" panose="020B0606020202030204" pitchFamily="34" charset="0"/>
              </a:rPr>
              <a:t>info@saboresdecaboverde.ccom</a:t>
            </a:r>
            <a:r>
              <a:rPr lang="fr-FR" sz="900" dirty="0" smtClean="0">
                <a:solidFill>
                  <a:schemeClr val="accent3">
                    <a:lumMod val="40000"/>
                    <a:lumOff val="60000"/>
                  </a:schemeClr>
                </a:solidFill>
                <a:latin typeface="Arial Narrow" panose="020B0606020202030204" pitchFamily="34" charset="0"/>
              </a:rPr>
              <a:t> </a:t>
            </a:r>
            <a:endParaRPr lang="pt-PT" sz="900" dirty="0">
              <a:solidFill>
                <a:schemeClr val="accent3">
                  <a:lumMod val="40000"/>
                  <a:lumOff val="60000"/>
                </a:schemeClr>
              </a:solidFill>
              <a:latin typeface="Arial Narrow" panose="020B0606020202030204" pitchFamily="34" charset="0"/>
            </a:endParaRPr>
          </a:p>
        </p:txBody>
      </p:sp>
      <p:sp>
        <p:nvSpPr>
          <p:cNvPr id="27" name="TextBox 26"/>
          <p:cNvSpPr txBox="1"/>
          <p:nvPr/>
        </p:nvSpPr>
        <p:spPr>
          <a:xfrm>
            <a:off x="6597352" y="1075963"/>
            <a:ext cx="220725" cy="1623829"/>
          </a:xfrm>
          <a:prstGeom prst="rect">
            <a:avLst/>
          </a:prstGeom>
          <a:noFill/>
        </p:spPr>
        <p:txBody>
          <a:bodyPr vert="vert270" wrap="square" rtlCol="0">
            <a:spAutoFit/>
          </a:bodyPr>
          <a:lstStyle/>
          <a:p>
            <a:pPr algn="r"/>
            <a:r>
              <a:rPr lang="pt-PT" sz="900" b="1" i="1" dirty="0" smtClean="0">
                <a:solidFill>
                  <a:schemeClr val="accent3">
                    <a:lumMod val="40000"/>
                    <a:lumOff val="60000"/>
                  </a:schemeClr>
                </a:solidFill>
                <a:latin typeface="Arial Narrow" panose="020B0606020202030204" pitchFamily="34" charset="0"/>
              </a:rPr>
              <a:t>www.saboresdecaboverde.ccom</a:t>
            </a:r>
            <a:r>
              <a:rPr lang="fr-FR" sz="900" dirty="0" smtClean="0">
                <a:solidFill>
                  <a:schemeClr val="accent3">
                    <a:lumMod val="40000"/>
                    <a:lumOff val="60000"/>
                  </a:schemeClr>
                </a:solidFill>
                <a:latin typeface="Arial Narrow" panose="020B0606020202030204" pitchFamily="34" charset="0"/>
              </a:rPr>
              <a:t> </a:t>
            </a:r>
            <a:endParaRPr lang="pt-PT" sz="900" dirty="0">
              <a:solidFill>
                <a:schemeClr val="accent3">
                  <a:lumMod val="40000"/>
                  <a:lumOff val="60000"/>
                </a:schemeClr>
              </a:solidFill>
              <a:latin typeface="Arial Narrow" panose="020B0606020202030204" pitchFamily="34" charset="0"/>
            </a:endParaRPr>
          </a:p>
        </p:txBody>
      </p:sp>
      <p:sp>
        <p:nvSpPr>
          <p:cNvPr id="4" name="Isosceles Triangle 3"/>
          <p:cNvSpPr/>
          <p:nvPr/>
        </p:nvSpPr>
        <p:spPr>
          <a:xfrm flipV="1">
            <a:off x="895175" y="7215875"/>
            <a:ext cx="258437" cy="133808"/>
          </a:xfrm>
          <a:prstGeom prst="triangle">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a:p>
        </p:txBody>
      </p:sp>
      <p:sp>
        <p:nvSpPr>
          <p:cNvPr id="5" name="Snip Same Side Corner Rectangle 4"/>
          <p:cNvSpPr/>
          <p:nvPr/>
        </p:nvSpPr>
        <p:spPr>
          <a:xfrm>
            <a:off x="595473" y="7006418"/>
            <a:ext cx="931743" cy="218682"/>
          </a:xfrm>
          <a:prstGeom prst="snip2Same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b"/>
          <a:lstStyle/>
          <a:p>
            <a:pPr algn="ctr"/>
            <a:r>
              <a:rPr lang="pt-PT" sz="900" dirty="0" smtClean="0">
                <a:solidFill>
                  <a:schemeClr val="bg1"/>
                </a:solidFill>
                <a:latin typeface="Arial Narrow" panose="020B0606020202030204" pitchFamily="34" charset="0"/>
              </a:rPr>
              <a:t>Advertising</a:t>
            </a:r>
            <a:endParaRPr lang="pt-PT" sz="900" dirty="0">
              <a:solidFill>
                <a:schemeClr val="bg1"/>
              </a:solidFill>
              <a:latin typeface="Arial Narrow" panose="020B0606020202030204" pitchFamily="34" charset="0"/>
            </a:endParaRPr>
          </a:p>
        </p:txBody>
      </p:sp>
      <p:sp>
        <p:nvSpPr>
          <p:cNvPr id="29" name="Isosceles Triangle 28"/>
          <p:cNvSpPr/>
          <p:nvPr/>
        </p:nvSpPr>
        <p:spPr>
          <a:xfrm flipV="1">
            <a:off x="2135033" y="7210610"/>
            <a:ext cx="258437" cy="133808"/>
          </a:xfrm>
          <a:prstGeom prst="triangle">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a:p>
        </p:txBody>
      </p:sp>
      <p:sp>
        <p:nvSpPr>
          <p:cNvPr id="30" name="Snip Same Side Corner Rectangle 29"/>
          <p:cNvSpPr/>
          <p:nvPr/>
        </p:nvSpPr>
        <p:spPr>
          <a:xfrm>
            <a:off x="1849185" y="7008080"/>
            <a:ext cx="931743" cy="218682"/>
          </a:xfrm>
          <a:prstGeom prst="snip2Same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b"/>
          <a:lstStyle/>
          <a:p>
            <a:pPr algn="ctr"/>
            <a:r>
              <a:rPr lang="pt-PT" sz="900" dirty="0">
                <a:solidFill>
                  <a:schemeClr val="bg1"/>
                </a:solidFill>
                <a:latin typeface="Arial Narrow" panose="020B0606020202030204" pitchFamily="34" charset="0"/>
              </a:rPr>
              <a:t>Pack Activity</a:t>
            </a:r>
          </a:p>
        </p:txBody>
      </p:sp>
      <p:sp>
        <p:nvSpPr>
          <p:cNvPr id="32" name="TextBox 31"/>
          <p:cNvSpPr txBox="1"/>
          <p:nvPr/>
        </p:nvSpPr>
        <p:spPr>
          <a:xfrm>
            <a:off x="448566" y="7524328"/>
            <a:ext cx="1036218" cy="215444"/>
          </a:xfrm>
          <a:prstGeom prst="rect">
            <a:avLst/>
          </a:prstGeom>
          <a:noFill/>
        </p:spPr>
        <p:txBody>
          <a:bodyPr wrap="square" rtlCol="0">
            <a:spAutoFit/>
          </a:bodyPr>
          <a:lstStyle/>
          <a:p>
            <a:pPr algn="ctr"/>
            <a:r>
              <a:rPr lang="pt-PT" sz="800" dirty="0">
                <a:latin typeface="Arial Narrow" panose="020B0606020202030204" pitchFamily="34" charset="0"/>
              </a:rPr>
              <a:t>Divulgation</a:t>
            </a:r>
          </a:p>
        </p:txBody>
      </p:sp>
      <p:sp>
        <p:nvSpPr>
          <p:cNvPr id="33" name="TextBox 32"/>
          <p:cNvSpPr txBox="1"/>
          <p:nvPr/>
        </p:nvSpPr>
        <p:spPr>
          <a:xfrm>
            <a:off x="1725675" y="7437013"/>
            <a:ext cx="1046580" cy="338554"/>
          </a:xfrm>
          <a:prstGeom prst="rect">
            <a:avLst/>
          </a:prstGeom>
          <a:noFill/>
        </p:spPr>
        <p:txBody>
          <a:bodyPr wrap="square" lIns="0" rIns="0" rtlCol="0">
            <a:spAutoFit/>
          </a:bodyPr>
          <a:lstStyle/>
          <a:p>
            <a:r>
              <a:rPr lang="pt-PT" sz="800" dirty="0" smtClean="0">
                <a:latin typeface="Arial Narrow" panose="020B0606020202030204" pitchFamily="34" charset="0"/>
              </a:rPr>
              <a:t>» Divulgation</a:t>
            </a:r>
          </a:p>
          <a:p>
            <a:r>
              <a:rPr lang="pt-PT" sz="800" dirty="0">
                <a:latin typeface="Arial Narrow" panose="020B0606020202030204" pitchFamily="34" charset="0"/>
              </a:rPr>
              <a:t>» Business </a:t>
            </a:r>
            <a:r>
              <a:rPr lang="pt-PT" sz="800" dirty="0" smtClean="0">
                <a:latin typeface="Arial Narrow" panose="020B0606020202030204" pitchFamily="34" charset="0"/>
              </a:rPr>
              <a:t>Round</a:t>
            </a:r>
            <a:endParaRPr lang="pt-PT" sz="800" dirty="0">
              <a:latin typeface="Arial Narrow" panose="020B0606020202030204" pitchFamily="34" charset="0"/>
            </a:endParaRPr>
          </a:p>
        </p:txBody>
      </p:sp>
      <p:sp>
        <p:nvSpPr>
          <p:cNvPr id="7" name="Rectangle 6"/>
          <p:cNvSpPr/>
          <p:nvPr/>
        </p:nvSpPr>
        <p:spPr>
          <a:xfrm>
            <a:off x="432124" y="7999271"/>
            <a:ext cx="1067423" cy="42788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a:p>
        </p:txBody>
      </p:sp>
      <p:sp>
        <p:nvSpPr>
          <p:cNvPr id="6" name="TextBox 5"/>
          <p:cNvSpPr txBox="1"/>
          <p:nvPr/>
        </p:nvSpPr>
        <p:spPr>
          <a:xfrm>
            <a:off x="423047" y="8082460"/>
            <a:ext cx="1089075" cy="374461"/>
          </a:xfrm>
          <a:prstGeom prst="rect">
            <a:avLst/>
          </a:prstGeom>
          <a:solidFill>
            <a:srgbClr val="00B0F0"/>
          </a:solidFill>
          <a:ln>
            <a:noFill/>
          </a:ln>
        </p:spPr>
        <p:txBody>
          <a:bodyPr wrap="square" lIns="0" rIns="0" rtlCol="0">
            <a:spAutoFit/>
          </a:bodyPr>
          <a:lstStyle/>
          <a:p>
            <a:pPr algn="ctr">
              <a:lnSpc>
                <a:spcPts val="1100"/>
              </a:lnSpc>
            </a:pPr>
            <a:r>
              <a:rPr lang="pt-PT" sz="1200" dirty="0" smtClean="0">
                <a:solidFill>
                  <a:schemeClr val="bg1"/>
                </a:solidFill>
                <a:latin typeface="Arial Narrow" panose="020B0606020202030204" pitchFamily="34" charset="0"/>
              </a:rPr>
              <a:t>€ ________.___</a:t>
            </a:r>
          </a:p>
          <a:p>
            <a:pPr algn="ctr">
              <a:lnSpc>
                <a:spcPts val="1100"/>
              </a:lnSpc>
            </a:pPr>
            <a:r>
              <a:rPr lang="pt-PT" sz="800" dirty="0" smtClean="0">
                <a:solidFill>
                  <a:schemeClr val="bg1"/>
                </a:solidFill>
                <a:latin typeface="Arial Narrow" panose="020B0606020202030204" pitchFamily="34" charset="0"/>
              </a:rPr>
              <a:t>Jour extra à </a:t>
            </a:r>
            <a:r>
              <a:rPr lang="pt-PT" sz="800" dirty="0">
                <a:solidFill>
                  <a:schemeClr val="bg1"/>
                </a:solidFill>
                <a:latin typeface="Arial Narrow" panose="020B0606020202030204" pitchFamily="34" charset="0"/>
              </a:rPr>
              <a:t>la </a:t>
            </a:r>
            <a:r>
              <a:rPr lang="pt-PT" sz="800" dirty="0" smtClean="0">
                <a:solidFill>
                  <a:schemeClr val="bg1"/>
                </a:solidFill>
                <a:latin typeface="Arial Narrow" panose="020B0606020202030204" pitchFamily="34" charset="0"/>
              </a:rPr>
              <a:t>foire: </a:t>
            </a:r>
            <a:r>
              <a:rPr lang="pt-PT" sz="800" dirty="0">
                <a:solidFill>
                  <a:schemeClr val="bg1"/>
                </a:solidFill>
                <a:latin typeface="Arial Narrow" panose="020B0606020202030204" pitchFamily="34" charset="0"/>
              </a:rPr>
              <a:t>€____._</a:t>
            </a:r>
          </a:p>
        </p:txBody>
      </p:sp>
      <p:sp>
        <p:nvSpPr>
          <p:cNvPr id="40" name="Rectangle 39"/>
          <p:cNvSpPr/>
          <p:nvPr/>
        </p:nvSpPr>
        <p:spPr>
          <a:xfrm>
            <a:off x="4250377" y="8056478"/>
            <a:ext cx="1067423" cy="35362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a:p>
        </p:txBody>
      </p:sp>
      <p:sp>
        <p:nvSpPr>
          <p:cNvPr id="41" name="TextBox 40"/>
          <p:cNvSpPr txBox="1"/>
          <p:nvPr/>
        </p:nvSpPr>
        <p:spPr>
          <a:xfrm>
            <a:off x="4239764" y="8057543"/>
            <a:ext cx="1078292" cy="374461"/>
          </a:xfrm>
          <a:prstGeom prst="rect">
            <a:avLst/>
          </a:prstGeom>
          <a:solidFill>
            <a:srgbClr val="00B0F0"/>
          </a:solidFill>
          <a:ln>
            <a:noFill/>
          </a:ln>
        </p:spPr>
        <p:txBody>
          <a:bodyPr wrap="square" lIns="0" rIns="0" rtlCol="0">
            <a:spAutoFit/>
          </a:bodyPr>
          <a:lstStyle/>
          <a:p>
            <a:pPr algn="ctr">
              <a:lnSpc>
                <a:spcPts val="1100"/>
              </a:lnSpc>
            </a:pPr>
            <a:r>
              <a:rPr lang="pt-PT" sz="1200" dirty="0">
                <a:solidFill>
                  <a:schemeClr val="bg1"/>
                </a:solidFill>
                <a:latin typeface="Arial Narrow" panose="020B0606020202030204" pitchFamily="34" charset="0"/>
              </a:rPr>
              <a:t>€ ________.___ </a:t>
            </a:r>
            <a:r>
              <a:rPr lang="pt-PT" sz="800" dirty="0" smtClean="0">
                <a:solidFill>
                  <a:schemeClr val="bg1"/>
                </a:solidFill>
                <a:latin typeface="Arial Narrow" panose="020B0606020202030204" pitchFamily="34" charset="0"/>
              </a:rPr>
              <a:t>Jour </a:t>
            </a:r>
            <a:r>
              <a:rPr lang="pt-PT" sz="800" dirty="0">
                <a:solidFill>
                  <a:schemeClr val="bg1"/>
                </a:solidFill>
                <a:latin typeface="Arial Narrow" panose="020B0606020202030204" pitchFamily="34" charset="0"/>
              </a:rPr>
              <a:t>extra à la </a:t>
            </a:r>
            <a:r>
              <a:rPr lang="pt-PT" sz="800" dirty="0" smtClean="0">
                <a:solidFill>
                  <a:schemeClr val="bg1"/>
                </a:solidFill>
                <a:latin typeface="Arial Narrow" panose="020B0606020202030204" pitchFamily="34" charset="0"/>
              </a:rPr>
              <a:t>foire</a:t>
            </a:r>
            <a:r>
              <a:rPr lang="pt-PT" sz="800" dirty="0">
                <a:solidFill>
                  <a:schemeClr val="bg1"/>
                </a:solidFill>
                <a:latin typeface="Arial Narrow" panose="020B0606020202030204" pitchFamily="34" charset="0"/>
              </a:rPr>
              <a:t>:€</a:t>
            </a:r>
            <a:r>
              <a:rPr lang="pt-PT" sz="800" dirty="0" smtClean="0">
                <a:solidFill>
                  <a:schemeClr val="bg1"/>
                </a:solidFill>
                <a:latin typeface="Arial Narrow" panose="020B0606020202030204" pitchFamily="34" charset="0"/>
              </a:rPr>
              <a:t>____._</a:t>
            </a:r>
            <a:endParaRPr lang="pt-PT" sz="800" dirty="0">
              <a:solidFill>
                <a:schemeClr val="bg1"/>
              </a:solidFill>
              <a:latin typeface="Arial Narrow" panose="020B0606020202030204" pitchFamily="34" charset="0"/>
            </a:endParaRPr>
          </a:p>
        </p:txBody>
      </p:sp>
      <p:sp>
        <p:nvSpPr>
          <p:cNvPr id="43" name="Rectangle 42"/>
          <p:cNvSpPr/>
          <p:nvPr/>
        </p:nvSpPr>
        <p:spPr>
          <a:xfrm>
            <a:off x="5529929" y="8036761"/>
            <a:ext cx="1067423" cy="386129"/>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a:p>
        </p:txBody>
      </p:sp>
      <p:sp>
        <p:nvSpPr>
          <p:cNvPr id="44" name="TextBox 43"/>
          <p:cNvSpPr txBox="1"/>
          <p:nvPr/>
        </p:nvSpPr>
        <p:spPr>
          <a:xfrm>
            <a:off x="5480665" y="8036762"/>
            <a:ext cx="1109760" cy="348813"/>
          </a:xfrm>
          <a:prstGeom prst="rect">
            <a:avLst/>
          </a:prstGeom>
          <a:solidFill>
            <a:srgbClr val="00B0F0"/>
          </a:solidFill>
          <a:ln>
            <a:noFill/>
          </a:ln>
        </p:spPr>
        <p:txBody>
          <a:bodyPr wrap="square" lIns="0" rIns="0" rtlCol="0">
            <a:spAutoFit/>
          </a:bodyPr>
          <a:lstStyle/>
          <a:p>
            <a:pPr algn="ctr">
              <a:lnSpc>
                <a:spcPts val="1100"/>
              </a:lnSpc>
            </a:pPr>
            <a:r>
              <a:rPr lang="pt-PT" sz="1200" dirty="0">
                <a:solidFill>
                  <a:schemeClr val="bg1"/>
                </a:solidFill>
                <a:latin typeface="Arial Narrow" panose="020B0606020202030204" pitchFamily="34" charset="0"/>
              </a:rPr>
              <a:t>€ ________.___ </a:t>
            </a:r>
            <a:endParaRPr lang="pt-PT" sz="1200" dirty="0" smtClean="0">
              <a:solidFill>
                <a:schemeClr val="bg1"/>
              </a:solidFill>
              <a:latin typeface="Arial Narrow" panose="020B0606020202030204" pitchFamily="34" charset="0"/>
            </a:endParaRPr>
          </a:p>
          <a:p>
            <a:pPr algn="ctr">
              <a:lnSpc>
                <a:spcPts val="900"/>
              </a:lnSpc>
            </a:pPr>
            <a:r>
              <a:rPr lang="pt-PT" sz="800" dirty="0" smtClean="0">
                <a:solidFill>
                  <a:schemeClr val="bg1"/>
                </a:solidFill>
                <a:latin typeface="Arial Narrow" panose="020B0606020202030204" pitchFamily="34" charset="0"/>
              </a:rPr>
              <a:t>Jour </a:t>
            </a:r>
            <a:r>
              <a:rPr lang="pt-PT" sz="800" dirty="0">
                <a:solidFill>
                  <a:schemeClr val="bg1"/>
                </a:solidFill>
                <a:latin typeface="Arial Narrow" panose="020B0606020202030204" pitchFamily="34" charset="0"/>
              </a:rPr>
              <a:t>extra à la </a:t>
            </a:r>
            <a:r>
              <a:rPr lang="pt-PT" sz="800" dirty="0" smtClean="0">
                <a:solidFill>
                  <a:schemeClr val="bg1"/>
                </a:solidFill>
                <a:latin typeface="Arial Narrow" panose="020B0606020202030204" pitchFamily="34" charset="0"/>
              </a:rPr>
              <a:t>foire</a:t>
            </a:r>
            <a:r>
              <a:rPr lang="pt-PT" sz="800" dirty="0">
                <a:solidFill>
                  <a:schemeClr val="bg1"/>
                </a:solidFill>
                <a:latin typeface="Arial Narrow" panose="020B0606020202030204" pitchFamily="34" charset="0"/>
              </a:rPr>
              <a:t>:€____._</a:t>
            </a:r>
          </a:p>
        </p:txBody>
      </p:sp>
      <p:sp>
        <p:nvSpPr>
          <p:cNvPr id="45" name="Isosceles Triangle 44"/>
          <p:cNvSpPr/>
          <p:nvPr/>
        </p:nvSpPr>
        <p:spPr>
          <a:xfrm flipV="1">
            <a:off x="3395539" y="7208948"/>
            <a:ext cx="258437" cy="133808"/>
          </a:xfrm>
          <a:prstGeom prst="triangle">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a:p>
        </p:txBody>
      </p:sp>
      <p:sp>
        <p:nvSpPr>
          <p:cNvPr id="46" name="Snip Same Side Corner Rectangle 45"/>
          <p:cNvSpPr/>
          <p:nvPr/>
        </p:nvSpPr>
        <p:spPr>
          <a:xfrm>
            <a:off x="3116618" y="7006418"/>
            <a:ext cx="931743" cy="218682"/>
          </a:xfrm>
          <a:prstGeom prst="snip2Same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b"/>
          <a:lstStyle/>
          <a:p>
            <a:pPr algn="ctr"/>
            <a:r>
              <a:rPr lang="pt-PT" sz="900" dirty="0">
                <a:solidFill>
                  <a:schemeClr val="bg1"/>
                </a:solidFill>
                <a:latin typeface="Arial Narrow" panose="020B0606020202030204" pitchFamily="34" charset="0"/>
              </a:rPr>
              <a:t>Pack </a:t>
            </a:r>
            <a:r>
              <a:rPr lang="pt-PT" sz="900" dirty="0" smtClean="0">
                <a:solidFill>
                  <a:schemeClr val="bg1"/>
                </a:solidFill>
                <a:latin typeface="Arial Narrow" panose="020B0606020202030204" pitchFamily="34" charset="0"/>
              </a:rPr>
              <a:t>Light</a:t>
            </a:r>
            <a:endParaRPr lang="pt-PT" sz="900" dirty="0">
              <a:solidFill>
                <a:schemeClr val="bg1"/>
              </a:solidFill>
              <a:latin typeface="Arial Narrow" panose="020B0606020202030204" pitchFamily="34" charset="0"/>
            </a:endParaRPr>
          </a:p>
        </p:txBody>
      </p:sp>
      <p:sp>
        <p:nvSpPr>
          <p:cNvPr id="47" name="Isosceles Triangle 46"/>
          <p:cNvSpPr/>
          <p:nvPr/>
        </p:nvSpPr>
        <p:spPr>
          <a:xfrm flipV="1">
            <a:off x="4641926" y="7201997"/>
            <a:ext cx="326772" cy="161908"/>
          </a:xfrm>
          <a:prstGeom prst="triangle">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a:p>
        </p:txBody>
      </p:sp>
      <p:sp>
        <p:nvSpPr>
          <p:cNvPr id="48" name="Snip Same Side Corner Rectangle 47"/>
          <p:cNvSpPr/>
          <p:nvPr/>
        </p:nvSpPr>
        <p:spPr>
          <a:xfrm>
            <a:off x="4390246" y="7013517"/>
            <a:ext cx="931743" cy="218682"/>
          </a:xfrm>
          <a:prstGeom prst="snip2Same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b"/>
          <a:lstStyle/>
          <a:p>
            <a:pPr algn="ctr"/>
            <a:r>
              <a:rPr lang="pt-PT" sz="900" dirty="0" smtClean="0">
                <a:solidFill>
                  <a:schemeClr val="bg1"/>
                </a:solidFill>
                <a:latin typeface="Arial Narrow" panose="020B0606020202030204" pitchFamily="34" charset="0"/>
              </a:rPr>
              <a:t>Pack Event</a:t>
            </a:r>
            <a:endParaRPr lang="pt-PT" sz="900" dirty="0">
              <a:solidFill>
                <a:schemeClr val="bg1"/>
              </a:solidFill>
              <a:latin typeface="Arial Narrow" panose="020B0606020202030204" pitchFamily="34" charset="0"/>
            </a:endParaRPr>
          </a:p>
        </p:txBody>
      </p:sp>
      <p:sp>
        <p:nvSpPr>
          <p:cNvPr id="49" name="Isosceles Triangle 48"/>
          <p:cNvSpPr/>
          <p:nvPr/>
        </p:nvSpPr>
        <p:spPr>
          <a:xfrm flipV="1">
            <a:off x="5973170" y="7229704"/>
            <a:ext cx="284281" cy="110585"/>
          </a:xfrm>
          <a:prstGeom prst="triangle">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a:p>
        </p:txBody>
      </p:sp>
      <p:sp>
        <p:nvSpPr>
          <p:cNvPr id="50" name="Snip Same Side Corner Rectangle 49"/>
          <p:cNvSpPr/>
          <p:nvPr/>
        </p:nvSpPr>
        <p:spPr>
          <a:xfrm>
            <a:off x="5665609" y="7015562"/>
            <a:ext cx="931743" cy="218682"/>
          </a:xfrm>
          <a:prstGeom prst="snip2Same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b"/>
          <a:lstStyle/>
          <a:p>
            <a:pPr algn="ctr"/>
            <a:r>
              <a:rPr lang="pt-PT" sz="900" dirty="0" smtClean="0">
                <a:solidFill>
                  <a:schemeClr val="bg1"/>
                </a:solidFill>
                <a:latin typeface="Arial Narrow" panose="020B0606020202030204" pitchFamily="34" charset="0"/>
              </a:rPr>
              <a:t>Pack Enterprise</a:t>
            </a:r>
            <a:endParaRPr lang="pt-PT" sz="900" dirty="0">
              <a:solidFill>
                <a:schemeClr val="bg1"/>
              </a:solidFill>
              <a:latin typeface="Arial Narrow" panose="020B0606020202030204" pitchFamily="34" charset="0"/>
            </a:endParaRPr>
          </a:p>
        </p:txBody>
      </p:sp>
      <p:sp>
        <p:nvSpPr>
          <p:cNvPr id="51" name="TextBox 50"/>
          <p:cNvSpPr txBox="1"/>
          <p:nvPr/>
        </p:nvSpPr>
        <p:spPr>
          <a:xfrm>
            <a:off x="3030492" y="7330370"/>
            <a:ext cx="1046580" cy="733534"/>
          </a:xfrm>
          <a:prstGeom prst="rect">
            <a:avLst/>
          </a:prstGeom>
          <a:noFill/>
        </p:spPr>
        <p:txBody>
          <a:bodyPr wrap="square" lIns="0" rIns="0" rtlCol="0">
            <a:spAutoFit/>
          </a:bodyPr>
          <a:lstStyle/>
          <a:p>
            <a:pPr>
              <a:lnSpc>
                <a:spcPts val="1000"/>
              </a:lnSpc>
            </a:pPr>
            <a:r>
              <a:rPr lang="pt-PT" sz="800" dirty="0">
                <a:latin typeface="Arial Narrow" panose="020B0606020202030204" pitchFamily="34" charset="0"/>
              </a:rPr>
              <a:t>» </a:t>
            </a:r>
            <a:r>
              <a:rPr lang="pt-PT" sz="800" dirty="0" smtClean="0">
                <a:latin typeface="Arial Narrow" panose="020B0606020202030204" pitchFamily="34" charset="0"/>
              </a:rPr>
              <a:t>Divulgation</a:t>
            </a:r>
          </a:p>
          <a:p>
            <a:pPr>
              <a:lnSpc>
                <a:spcPts val="1000"/>
              </a:lnSpc>
            </a:pPr>
            <a:r>
              <a:rPr lang="pt-PT" sz="800" dirty="0">
                <a:latin typeface="Arial Narrow" panose="020B0606020202030204" pitchFamily="34" charset="0"/>
              </a:rPr>
              <a:t>» </a:t>
            </a:r>
            <a:r>
              <a:rPr lang="pt-PT" sz="800" dirty="0" smtClean="0">
                <a:latin typeface="Arial Narrow" panose="020B0606020202030204" pitchFamily="34" charset="0"/>
              </a:rPr>
              <a:t>Espace </a:t>
            </a:r>
            <a:r>
              <a:rPr lang="pt-PT" sz="800" dirty="0">
                <a:latin typeface="Arial Narrow" panose="020B0606020202030204" pitchFamily="34" charset="0"/>
              </a:rPr>
              <a:t>à la </a:t>
            </a:r>
            <a:r>
              <a:rPr lang="pt-PT" sz="800" dirty="0" smtClean="0">
                <a:latin typeface="Arial Narrow" panose="020B0606020202030204" pitchFamily="34" charset="0"/>
              </a:rPr>
              <a:t>foire</a:t>
            </a:r>
          </a:p>
          <a:p>
            <a:pPr>
              <a:lnSpc>
                <a:spcPts val="1000"/>
              </a:lnSpc>
            </a:pPr>
            <a:r>
              <a:rPr lang="pt-PT" sz="800" dirty="0">
                <a:latin typeface="Arial Narrow" panose="020B0606020202030204" pitchFamily="34" charset="0"/>
              </a:rPr>
              <a:t>» </a:t>
            </a:r>
            <a:r>
              <a:rPr lang="pt-PT" sz="800" dirty="0" smtClean="0">
                <a:latin typeface="Arial Narrow" panose="020B0606020202030204" pitchFamily="34" charset="0"/>
              </a:rPr>
              <a:t>Business </a:t>
            </a:r>
            <a:r>
              <a:rPr lang="pt-PT" sz="800" dirty="0">
                <a:latin typeface="Arial Narrow" panose="020B0606020202030204" pitchFamily="34" charset="0"/>
              </a:rPr>
              <a:t>Round </a:t>
            </a:r>
            <a:endParaRPr lang="pt-PT" sz="800" dirty="0" smtClean="0">
              <a:latin typeface="Arial Narrow" panose="020B0606020202030204" pitchFamily="34" charset="0"/>
            </a:endParaRPr>
          </a:p>
          <a:p>
            <a:pPr>
              <a:lnSpc>
                <a:spcPts val="1000"/>
              </a:lnSpc>
            </a:pPr>
            <a:r>
              <a:rPr lang="pt-PT" sz="800" dirty="0">
                <a:latin typeface="Arial Narrow" panose="020B0606020202030204" pitchFamily="34" charset="0"/>
              </a:rPr>
              <a:t>» </a:t>
            </a:r>
            <a:r>
              <a:rPr lang="pt-PT" sz="800" dirty="0" smtClean="0">
                <a:latin typeface="Arial Narrow" panose="020B0606020202030204" pitchFamily="34" charset="0"/>
              </a:rPr>
              <a:t>1 Jour</a:t>
            </a:r>
          </a:p>
          <a:p>
            <a:pPr>
              <a:lnSpc>
                <a:spcPts val="1000"/>
              </a:lnSpc>
            </a:pPr>
            <a:endParaRPr lang="pt-PT" sz="800" dirty="0">
              <a:latin typeface="Arial Narrow" panose="020B0606020202030204" pitchFamily="34" charset="0"/>
            </a:endParaRPr>
          </a:p>
        </p:txBody>
      </p:sp>
      <p:sp>
        <p:nvSpPr>
          <p:cNvPr id="52" name="TextBox 51"/>
          <p:cNvSpPr txBox="1"/>
          <p:nvPr/>
        </p:nvSpPr>
        <p:spPr>
          <a:xfrm>
            <a:off x="4264922" y="7345677"/>
            <a:ext cx="1089075" cy="733534"/>
          </a:xfrm>
          <a:prstGeom prst="rect">
            <a:avLst/>
          </a:prstGeom>
          <a:noFill/>
        </p:spPr>
        <p:txBody>
          <a:bodyPr wrap="square" lIns="0" rIns="0" rtlCol="0">
            <a:spAutoFit/>
          </a:bodyPr>
          <a:lstStyle/>
          <a:p>
            <a:pPr>
              <a:lnSpc>
                <a:spcPts val="1000"/>
              </a:lnSpc>
            </a:pPr>
            <a:r>
              <a:rPr lang="pt-PT" sz="800" dirty="0">
                <a:latin typeface="Arial Narrow" panose="020B0606020202030204" pitchFamily="34" charset="0"/>
              </a:rPr>
              <a:t>» </a:t>
            </a:r>
            <a:r>
              <a:rPr lang="pt-PT" sz="800" dirty="0" smtClean="0">
                <a:latin typeface="Arial Narrow" panose="020B0606020202030204" pitchFamily="34" charset="0"/>
              </a:rPr>
              <a:t>Divulgation</a:t>
            </a:r>
          </a:p>
          <a:p>
            <a:pPr>
              <a:lnSpc>
                <a:spcPts val="1000"/>
              </a:lnSpc>
            </a:pPr>
            <a:r>
              <a:rPr lang="pt-PT" sz="800" dirty="0">
                <a:latin typeface="Arial Narrow" panose="020B0606020202030204" pitchFamily="34" charset="0"/>
              </a:rPr>
              <a:t>» </a:t>
            </a:r>
            <a:r>
              <a:rPr lang="pt-PT" sz="800" dirty="0" smtClean="0">
                <a:latin typeface="Arial Narrow" panose="020B0606020202030204" pitchFamily="34" charset="0"/>
              </a:rPr>
              <a:t>Espace </a:t>
            </a:r>
            <a:r>
              <a:rPr lang="pt-PT" sz="800" dirty="0">
                <a:latin typeface="Arial Narrow" panose="020B0606020202030204" pitchFamily="34" charset="0"/>
              </a:rPr>
              <a:t>à la </a:t>
            </a:r>
            <a:r>
              <a:rPr lang="pt-PT" sz="800" dirty="0" smtClean="0">
                <a:latin typeface="Arial Narrow" panose="020B0606020202030204" pitchFamily="34" charset="0"/>
              </a:rPr>
              <a:t>foire</a:t>
            </a:r>
          </a:p>
          <a:p>
            <a:pPr>
              <a:lnSpc>
                <a:spcPts val="1000"/>
              </a:lnSpc>
            </a:pPr>
            <a:r>
              <a:rPr lang="pt-PT" sz="800" dirty="0">
                <a:latin typeface="Arial Narrow" panose="020B0606020202030204" pitchFamily="34" charset="0"/>
              </a:rPr>
              <a:t>» </a:t>
            </a:r>
            <a:r>
              <a:rPr lang="pt-PT" sz="800" dirty="0" smtClean="0">
                <a:latin typeface="Arial Narrow" panose="020B0606020202030204" pitchFamily="34" charset="0"/>
              </a:rPr>
              <a:t>Business </a:t>
            </a:r>
            <a:r>
              <a:rPr lang="pt-PT" sz="800" dirty="0">
                <a:latin typeface="Arial Narrow" panose="020B0606020202030204" pitchFamily="34" charset="0"/>
              </a:rPr>
              <a:t>Round </a:t>
            </a:r>
            <a:endParaRPr lang="pt-PT" sz="800" dirty="0" smtClean="0">
              <a:latin typeface="Arial Narrow" panose="020B0606020202030204" pitchFamily="34" charset="0"/>
            </a:endParaRPr>
          </a:p>
          <a:p>
            <a:pPr>
              <a:lnSpc>
                <a:spcPts val="1000"/>
              </a:lnSpc>
            </a:pPr>
            <a:r>
              <a:rPr lang="pt-PT" sz="800" dirty="0">
                <a:latin typeface="Arial Narrow" panose="020B0606020202030204" pitchFamily="34" charset="0"/>
              </a:rPr>
              <a:t>» </a:t>
            </a:r>
            <a:r>
              <a:rPr lang="fr-FR" sz="800" dirty="0" err="1" smtClean="0">
                <a:latin typeface="Arial Narrow" panose="020B0606020202030204" pitchFamily="34" charset="0"/>
              </a:rPr>
              <a:t>Basalt</a:t>
            </a:r>
            <a:r>
              <a:rPr lang="fr-FR" sz="800" dirty="0" smtClean="0">
                <a:latin typeface="Arial Narrow" panose="020B0606020202030204" pitchFamily="34" charset="0"/>
              </a:rPr>
              <a:t> </a:t>
            </a:r>
            <a:r>
              <a:rPr lang="fr-FR" sz="800" dirty="0" err="1">
                <a:latin typeface="Arial Narrow" panose="020B0606020202030204" pitchFamily="34" charset="0"/>
              </a:rPr>
              <a:t>Conference</a:t>
            </a:r>
            <a:r>
              <a:rPr lang="fr-FR" sz="800" dirty="0">
                <a:latin typeface="Arial Narrow" panose="020B0606020202030204" pitchFamily="34" charset="0"/>
              </a:rPr>
              <a:t> </a:t>
            </a:r>
            <a:endParaRPr lang="fr-FR" sz="800" dirty="0" smtClean="0">
              <a:latin typeface="Arial Narrow" panose="020B0606020202030204" pitchFamily="34" charset="0"/>
            </a:endParaRPr>
          </a:p>
          <a:p>
            <a:pPr>
              <a:lnSpc>
                <a:spcPts val="1000"/>
              </a:lnSpc>
            </a:pPr>
            <a:r>
              <a:rPr lang="pt-PT" sz="800" dirty="0">
                <a:latin typeface="Arial Narrow" panose="020B0606020202030204" pitchFamily="34" charset="0"/>
              </a:rPr>
              <a:t>» 3 </a:t>
            </a:r>
            <a:r>
              <a:rPr lang="pt-PT" sz="800" dirty="0" smtClean="0">
                <a:latin typeface="Arial Narrow" panose="020B0606020202030204" pitchFamily="34" charset="0"/>
              </a:rPr>
              <a:t>Jpurs</a:t>
            </a:r>
            <a:endParaRPr lang="pt-PT" sz="800" dirty="0">
              <a:latin typeface="Arial Narrow" panose="020B0606020202030204" pitchFamily="34" charset="0"/>
            </a:endParaRPr>
          </a:p>
        </p:txBody>
      </p:sp>
      <p:sp>
        <p:nvSpPr>
          <p:cNvPr id="53" name="TextBox 52"/>
          <p:cNvSpPr txBox="1"/>
          <p:nvPr/>
        </p:nvSpPr>
        <p:spPr>
          <a:xfrm>
            <a:off x="5571368" y="7241356"/>
            <a:ext cx="1036218" cy="861774"/>
          </a:xfrm>
          <a:prstGeom prst="rect">
            <a:avLst/>
          </a:prstGeom>
          <a:noFill/>
        </p:spPr>
        <p:txBody>
          <a:bodyPr wrap="square" lIns="0" rIns="0" rtlCol="0">
            <a:spAutoFit/>
          </a:bodyPr>
          <a:lstStyle/>
          <a:p>
            <a:pPr>
              <a:lnSpc>
                <a:spcPts val="1000"/>
              </a:lnSpc>
            </a:pPr>
            <a:r>
              <a:rPr lang="pt-PT" sz="800" dirty="0">
                <a:latin typeface="Arial Narrow" panose="020B0606020202030204" pitchFamily="34" charset="0"/>
              </a:rPr>
              <a:t>» </a:t>
            </a:r>
            <a:r>
              <a:rPr lang="pt-PT" sz="800" dirty="0" smtClean="0">
                <a:latin typeface="Arial Narrow" panose="020B0606020202030204" pitchFamily="34" charset="0"/>
              </a:rPr>
              <a:t>Divulgation</a:t>
            </a:r>
          </a:p>
          <a:p>
            <a:pPr>
              <a:lnSpc>
                <a:spcPts val="1000"/>
              </a:lnSpc>
            </a:pPr>
            <a:r>
              <a:rPr lang="pt-PT" sz="800" dirty="0">
                <a:latin typeface="Arial Narrow" panose="020B0606020202030204" pitchFamily="34" charset="0"/>
              </a:rPr>
              <a:t>» </a:t>
            </a:r>
            <a:r>
              <a:rPr lang="pt-PT" sz="800" dirty="0" smtClean="0">
                <a:latin typeface="Arial Narrow" panose="020B0606020202030204" pitchFamily="34" charset="0"/>
              </a:rPr>
              <a:t>Espace </a:t>
            </a:r>
            <a:r>
              <a:rPr lang="pt-PT" sz="800" dirty="0">
                <a:latin typeface="Arial Narrow" panose="020B0606020202030204" pitchFamily="34" charset="0"/>
              </a:rPr>
              <a:t>à la </a:t>
            </a:r>
            <a:r>
              <a:rPr lang="pt-PT" sz="800" dirty="0" smtClean="0">
                <a:latin typeface="Arial Narrow" panose="020B0606020202030204" pitchFamily="34" charset="0"/>
              </a:rPr>
              <a:t>foire</a:t>
            </a:r>
          </a:p>
          <a:p>
            <a:pPr>
              <a:lnSpc>
                <a:spcPts val="1000"/>
              </a:lnSpc>
            </a:pPr>
            <a:r>
              <a:rPr lang="pt-PT" sz="800" dirty="0">
                <a:latin typeface="Arial Narrow" panose="020B0606020202030204" pitchFamily="34" charset="0"/>
              </a:rPr>
              <a:t>» </a:t>
            </a:r>
            <a:r>
              <a:rPr lang="pt-PT" sz="800" dirty="0" smtClean="0">
                <a:latin typeface="Arial Narrow" panose="020B0606020202030204" pitchFamily="34" charset="0"/>
              </a:rPr>
              <a:t>Business Round</a:t>
            </a:r>
          </a:p>
          <a:p>
            <a:pPr>
              <a:lnSpc>
                <a:spcPts val="1000"/>
              </a:lnSpc>
            </a:pPr>
            <a:r>
              <a:rPr lang="pt-PT" sz="800" dirty="0">
                <a:latin typeface="Arial Narrow" panose="020B0606020202030204" pitchFamily="34" charset="0"/>
              </a:rPr>
              <a:t>» </a:t>
            </a:r>
            <a:r>
              <a:rPr lang="fr-FR" sz="800" dirty="0" err="1" smtClean="0">
                <a:latin typeface="Arial Narrow" panose="020B0606020202030204" pitchFamily="34" charset="0"/>
              </a:rPr>
              <a:t>Basalt</a:t>
            </a:r>
            <a:r>
              <a:rPr lang="fr-FR" sz="800" dirty="0" smtClean="0">
                <a:latin typeface="Arial Narrow" panose="020B0606020202030204" pitchFamily="34" charset="0"/>
              </a:rPr>
              <a:t> </a:t>
            </a:r>
            <a:r>
              <a:rPr lang="fr-FR" sz="800" dirty="0" err="1">
                <a:latin typeface="Arial Narrow" panose="020B0606020202030204" pitchFamily="34" charset="0"/>
              </a:rPr>
              <a:t>Conference</a:t>
            </a:r>
            <a:endParaRPr lang="pt-PT" sz="800" dirty="0" smtClean="0">
              <a:latin typeface="Arial Narrow" panose="020B0606020202030204" pitchFamily="34" charset="0"/>
            </a:endParaRPr>
          </a:p>
          <a:p>
            <a:pPr>
              <a:lnSpc>
                <a:spcPts val="1000"/>
              </a:lnSpc>
            </a:pPr>
            <a:r>
              <a:rPr lang="pt-PT" sz="800" dirty="0">
                <a:latin typeface="Arial Narrow" panose="020B0606020202030204" pitchFamily="34" charset="0"/>
              </a:rPr>
              <a:t>» Atlantic </a:t>
            </a:r>
            <a:r>
              <a:rPr lang="pt-PT" sz="800" dirty="0" smtClean="0">
                <a:latin typeface="Arial Narrow" panose="020B0606020202030204" pitchFamily="34" charset="0"/>
              </a:rPr>
              <a:t>Business Forum</a:t>
            </a:r>
          </a:p>
          <a:p>
            <a:pPr>
              <a:lnSpc>
                <a:spcPts val="1000"/>
              </a:lnSpc>
            </a:pPr>
            <a:r>
              <a:rPr lang="pt-PT" sz="800" dirty="0">
                <a:latin typeface="Arial Narrow" panose="020B0606020202030204" pitchFamily="34" charset="0"/>
              </a:rPr>
              <a:t>» 9 </a:t>
            </a:r>
            <a:r>
              <a:rPr lang="pt-PT" sz="800" dirty="0" smtClean="0">
                <a:latin typeface="Arial Narrow" panose="020B0606020202030204" pitchFamily="34" charset="0"/>
              </a:rPr>
              <a:t>Jours</a:t>
            </a:r>
          </a:p>
        </p:txBody>
      </p:sp>
      <p:sp>
        <p:nvSpPr>
          <p:cNvPr id="55" name="Rectangle 54"/>
          <p:cNvSpPr/>
          <p:nvPr/>
        </p:nvSpPr>
        <p:spPr>
          <a:xfrm>
            <a:off x="164113" y="570250"/>
            <a:ext cx="1372741" cy="344104"/>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PT" sz="1050" b="1" dirty="0" smtClean="0">
                <a:solidFill>
                  <a:srgbClr val="FFFF00"/>
                </a:solidFill>
                <a:latin typeface="Arial Narrow" panose="020B0606020202030204" pitchFamily="34" charset="0"/>
              </a:rPr>
              <a:t>07 - 15</a:t>
            </a:r>
            <a:endParaRPr lang="pt-PT" sz="1050" b="1" dirty="0">
              <a:solidFill>
                <a:srgbClr val="FFFF00"/>
              </a:solidFill>
              <a:latin typeface="Arial Narrow" panose="020B0606020202030204" pitchFamily="34" charset="0"/>
            </a:endParaRPr>
          </a:p>
        </p:txBody>
      </p:sp>
      <p:sp>
        <p:nvSpPr>
          <p:cNvPr id="56" name="Rectangle 55"/>
          <p:cNvSpPr/>
          <p:nvPr/>
        </p:nvSpPr>
        <p:spPr>
          <a:xfrm>
            <a:off x="1577591" y="570250"/>
            <a:ext cx="490347" cy="344104"/>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r>
              <a:rPr lang="pt-PT" sz="1050" b="1" dirty="0" smtClean="0">
                <a:solidFill>
                  <a:srgbClr val="FFFF00"/>
                </a:solidFill>
                <a:latin typeface="Arial Narrow" panose="020B0606020202030204" pitchFamily="34" charset="0"/>
              </a:rPr>
              <a:t>JUL.</a:t>
            </a:r>
            <a:endParaRPr lang="pt-PT" sz="1050" b="1" dirty="0">
              <a:solidFill>
                <a:srgbClr val="FFFF00"/>
              </a:solidFill>
              <a:latin typeface="Arial Narrow" panose="020B0606020202030204" pitchFamily="34" charset="0"/>
            </a:endParaRPr>
          </a:p>
        </p:txBody>
      </p:sp>
      <p:sp>
        <p:nvSpPr>
          <p:cNvPr id="57" name="Rectangle 56"/>
          <p:cNvSpPr/>
          <p:nvPr/>
        </p:nvSpPr>
        <p:spPr>
          <a:xfrm>
            <a:off x="2103180" y="570250"/>
            <a:ext cx="1274138" cy="344104"/>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PT" sz="2000" dirty="0" smtClean="0">
                <a:latin typeface="Felix Titling" panose="04060505060202020A04" pitchFamily="82" charset="0"/>
              </a:rPr>
              <a:t>2023</a:t>
            </a:r>
            <a:endParaRPr lang="pt-PT" sz="2000" dirty="0">
              <a:latin typeface="Felix Titling" panose="04060505060202020A04" pitchFamily="82" charset="0"/>
            </a:endParaRPr>
          </a:p>
        </p:txBody>
      </p:sp>
      <p:sp>
        <p:nvSpPr>
          <p:cNvPr id="59" name="Rectangle 58"/>
          <p:cNvSpPr/>
          <p:nvPr/>
        </p:nvSpPr>
        <p:spPr>
          <a:xfrm>
            <a:off x="2965349" y="8045444"/>
            <a:ext cx="1067423" cy="351027"/>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a:p>
        </p:txBody>
      </p:sp>
      <p:sp>
        <p:nvSpPr>
          <p:cNvPr id="60" name="TextBox 59"/>
          <p:cNvSpPr txBox="1"/>
          <p:nvPr/>
        </p:nvSpPr>
        <p:spPr>
          <a:xfrm>
            <a:off x="2968590" y="8063881"/>
            <a:ext cx="1078292" cy="362087"/>
          </a:xfrm>
          <a:prstGeom prst="rect">
            <a:avLst/>
          </a:prstGeom>
          <a:solidFill>
            <a:srgbClr val="00B0F0"/>
          </a:solidFill>
          <a:ln>
            <a:noFill/>
          </a:ln>
        </p:spPr>
        <p:txBody>
          <a:bodyPr wrap="square" lIns="0" rIns="0" rtlCol="0">
            <a:spAutoFit/>
          </a:bodyPr>
          <a:lstStyle/>
          <a:p>
            <a:pPr algn="ctr">
              <a:lnSpc>
                <a:spcPts val="1100"/>
              </a:lnSpc>
            </a:pPr>
            <a:r>
              <a:rPr lang="pt-PT" sz="1200" dirty="0">
                <a:solidFill>
                  <a:schemeClr val="bg1"/>
                </a:solidFill>
                <a:latin typeface="Arial Narrow" panose="020B0606020202030204" pitchFamily="34" charset="0"/>
              </a:rPr>
              <a:t>€ ________.___ </a:t>
            </a:r>
            <a:r>
              <a:rPr lang="pt-PT" sz="800" dirty="0" smtClean="0">
                <a:solidFill>
                  <a:schemeClr val="bg1"/>
                </a:solidFill>
                <a:latin typeface="Arial Narrow" panose="020B0606020202030204" pitchFamily="34" charset="0"/>
              </a:rPr>
              <a:t>Jour </a:t>
            </a:r>
            <a:r>
              <a:rPr lang="pt-PT" sz="800" dirty="0">
                <a:solidFill>
                  <a:schemeClr val="bg1"/>
                </a:solidFill>
                <a:latin typeface="Arial Narrow" panose="020B0606020202030204" pitchFamily="34" charset="0"/>
              </a:rPr>
              <a:t>extra à la foire €</a:t>
            </a:r>
            <a:r>
              <a:rPr lang="pt-PT" sz="800" dirty="0" smtClean="0">
                <a:solidFill>
                  <a:schemeClr val="bg1"/>
                </a:solidFill>
                <a:latin typeface="Arial Narrow" panose="020B0606020202030204" pitchFamily="34" charset="0"/>
              </a:rPr>
              <a:t>____._</a:t>
            </a:r>
            <a:endParaRPr lang="pt-PT" sz="800" dirty="0">
              <a:solidFill>
                <a:schemeClr val="bg1"/>
              </a:solidFill>
              <a:latin typeface="Arial Narrow" panose="020B0606020202030204" pitchFamily="34" charset="0"/>
            </a:endParaRPr>
          </a:p>
        </p:txBody>
      </p:sp>
      <p:sp>
        <p:nvSpPr>
          <p:cNvPr id="62" name="Rectangle 61"/>
          <p:cNvSpPr/>
          <p:nvPr/>
        </p:nvSpPr>
        <p:spPr>
          <a:xfrm>
            <a:off x="1706578" y="8007603"/>
            <a:ext cx="1067423" cy="42788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a:p>
        </p:txBody>
      </p:sp>
      <p:sp>
        <p:nvSpPr>
          <p:cNvPr id="37" name="TextBox 36"/>
          <p:cNvSpPr txBox="1"/>
          <p:nvPr/>
        </p:nvSpPr>
        <p:spPr>
          <a:xfrm>
            <a:off x="1695965" y="8095005"/>
            <a:ext cx="1078292" cy="362465"/>
          </a:xfrm>
          <a:prstGeom prst="rect">
            <a:avLst/>
          </a:prstGeom>
          <a:solidFill>
            <a:srgbClr val="00B0F0"/>
          </a:solidFill>
          <a:ln>
            <a:noFill/>
          </a:ln>
        </p:spPr>
        <p:txBody>
          <a:bodyPr wrap="square" lIns="0" rIns="0" rtlCol="0">
            <a:spAutoFit/>
          </a:bodyPr>
          <a:lstStyle/>
          <a:p>
            <a:pPr algn="ctr">
              <a:lnSpc>
                <a:spcPts val="900"/>
              </a:lnSpc>
            </a:pPr>
            <a:r>
              <a:rPr lang="pt-PT" sz="1200" dirty="0">
                <a:solidFill>
                  <a:schemeClr val="bg1"/>
                </a:solidFill>
                <a:latin typeface="Arial Narrow" panose="020B0606020202030204" pitchFamily="34" charset="0"/>
              </a:rPr>
              <a:t>€ ________.___ </a:t>
            </a:r>
            <a:r>
              <a:rPr lang="pt-PT" sz="800" dirty="0" smtClean="0">
                <a:solidFill>
                  <a:schemeClr val="bg1"/>
                </a:solidFill>
                <a:latin typeface="Arial Narrow" panose="020B0606020202030204" pitchFamily="34" charset="0"/>
              </a:rPr>
              <a:t>Jour </a:t>
            </a:r>
            <a:r>
              <a:rPr lang="pt-PT" sz="800" dirty="0">
                <a:solidFill>
                  <a:schemeClr val="bg1"/>
                </a:solidFill>
                <a:latin typeface="Arial Narrow" panose="020B0606020202030204" pitchFamily="34" charset="0"/>
              </a:rPr>
              <a:t>extra à la </a:t>
            </a:r>
            <a:r>
              <a:rPr lang="pt-PT" sz="800" dirty="0" smtClean="0">
                <a:solidFill>
                  <a:schemeClr val="bg1"/>
                </a:solidFill>
                <a:latin typeface="Arial Narrow" panose="020B0606020202030204" pitchFamily="34" charset="0"/>
              </a:rPr>
              <a:t>foire</a:t>
            </a:r>
            <a:r>
              <a:rPr lang="pt-PT" sz="800" dirty="0">
                <a:solidFill>
                  <a:schemeClr val="bg1"/>
                </a:solidFill>
                <a:latin typeface="Arial Narrow" panose="020B0606020202030204" pitchFamily="34" charset="0"/>
              </a:rPr>
              <a:t>: €____._</a:t>
            </a:r>
          </a:p>
        </p:txBody>
      </p:sp>
      <p:pic>
        <p:nvPicPr>
          <p:cNvPr id="63" name="Picture 2" descr="E:\DOSSIER 2020\atlanticbusinessforum\flag\Picture1.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173915" y="404292"/>
            <a:ext cx="690688" cy="461905"/>
          </a:xfrm>
          <a:prstGeom prst="rect">
            <a:avLst/>
          </a:prstGeom>
          <a:noFill/>
          <a:extLst>
            <a:ext uri="{909E8E84-426E-40DD-AFC4-6F175D3DCCD1}">
              <a14:hiddenFill xmlns:a14="http://schemas.microsoft.com/office/drawing/2010/main">
                <a:solidFill>
                  <a:srgbClr val="FFFFFF"/>
                </a:solidFill>
              </a14:hiddenFill>
            </a:ext>
          </a:extLst>
        </p:spPr>
      </p:pic>
      <p:sp>
        <p:nvSpPr>
          <p:cNvPr id="73" name="TextBox 48"/>
          <p:cNvSpPr txBox="1"/>
          <p:nvPr/>
        </p:nvSpPr>
        <p:spPr>
          <a:xfrm>
            <a:off x="3516482" y="217612"/>
            <a:ext cx="2827937" cy="244086"/>
          </a:xfrm>
          <a:prstGeom prst="rect">
            <a:avLst/>
          </a:prstGeom>
          <a:noFill/>
          <a:ln>
            <a:noFill/>
          </a:ln>
        </p:spPr>
        <p:txBody>
          <a:bodyPr vert="horz" wrap="square" lIns="91440" tIns="45720" rIns="91440" bIns="45720" anchor="t" anchorCtr="1" compatLnSpc="1">
            <a:spAutoFit/>
          </a:bodyPr>
          <a:lstStyle/>
          <a:p>
            <a:pPr lvl="0">
              <a:defRPr sz="1800" b="0" i="0" u="none" strike="noStrike" kern="0" cap="none" spc="0" baseline="0">
                <a:solidFill>
                  <a:srgbClr val="000000"/>
                </a:solidFill>
                <a:uFillTx/>
              </a:defRPr>
            </a:pPr>
            <a:r>
              <a:rPr lang="en-US" sz="1400" b="1" i="1" dirty="0">
                <a:solidFill>
                  <a:schemeClr val="accent3">
                    <a:lumMod val="40000"/>
                    <a:lumOff val="60000"/>
                  </a:schemeClr>
                </a:solidFill>
                <a:latin typeface="Felix Titling" panose="04060505060202020A04" pitchFamily="82" charset="0"/>
              </a:rPr>
              <a:t>FORMULAIRE </a:t>
            </a:r>
            <a:r>
              <a:rPr lang="en-US" sz="1400" b="1" i="1" dirty="0" smtClean="0">
                <a:solidFill>
                  <a:schemeClr val="accent3">
                    <a:lumMod val="40000"/>
                    <a:lumOff val="60000"/>
                  </a:schemeClr>
                </a:solidFill>
                <a:latin typeface="Felix Titling" panose="04060505060202020A04" pitchFamily="82" charset="0"/>
              </a:rPr>
              <a:t>D’INSCRIPTION</a:t>
            </a:r>
            <a:endParaRPr lang="pt-PT" sz="1400" i="1" dirty="0">
              <a:solidFill>
                <a:schemeClr val="accent3">
                  <a:lumMod val="40000"/>
                  <a:lumOff val="60000"/>
                </a:schemeClr>
              </a:solidFill>
              <a:latin typeface="Felix Titling" panose="04060505060202020A04" pitchFamily="82" charset="0"/>
            </a:endParaRPr>
          </a:p>
        </p:txBody>
      </p:sp>
      <p:sp>
        <p:nvSpPr>
          <p:cNvPr id="74" name="TextBox 47"/>
          <p:cNvSpPr>
            <a:spLocks noChangeArrowheads="1"/>
          </p:cNvSpPr>
          <p:nvPr/>
        </p:nvSpPr>
        <p:spPr bwMode="auto">
          <a:xfrm>
            <a:off x="4016375" y="8704263"/>
            <a:ext cx="2263775"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lstStyle>
            <a:lvl1pPr>
              <a:defRPr>
                <a:solidFill>
                  <a:schemeClr val="tx1"/>
                </a:solidFill>
                <a:latin typeface="Calibri" pitchFamily="34" charset="0"/>
                <a:ea typeface="Calibri" pitchFamily="34" charset="0"/>
                <a:cs typeface="Calibri" pitchFamily="34" charset="0"/>
              </a:defRPr>
            </a:lvl1pPr>
            <a:lvl2pPr marL="742950" indent="-285750">
              <a:defRPr>
                <a:solidFill>
                  <a:schemeClr val="tx1"/>
                </a:solidFill>
                <a:latin typeface="Calibri" pitchFamily="34" charset="0"/>
                <a:ea typeface="Calibri" pitchFamily="34" charset="0"/>
                <a:cs typeface="Calibri" pitchFamily="34" charset="0"/>
              </a:defRPr>
            </a:lvl2pPr>
            <a:lvl3pPr marL="1143000" indent="-228600">
              <a:defRPr>
                <a:solidFill>
                  <a:schemeClr val="tx1"/>
                </a:solidFill>
                <a:latin typeface="Calibri" pitchFamily="34" charset="0"/>
                <a:ea typeface="Calibri" pitchFamily="34" charset="0"/>
                <a:cs typeface="Calibri" pitchFamily="34" charset="0"/>
              </a:defRPr>
            </a:lvl3pPr>
            <a:lvl4pPr marL="1600200" indent="-228600">
              <a:defRPr>
                <a:solidFill>
                  <a:schemeClr val="tx1"/>
                </a:solidFill>
                <a:latin typeface="Calibri" pitchFamily="34" charset="0"/>
                <a:ea typeface="Calibri" pitchFamily="34" charset="0"/>
                <a:cs typeface="Calibri" pitchFamily="34" charset="0"/>
              </a:defRPr>
            </a:lvl4pPr>
            <a:lvl5pPr marL="2057400" indent="-228600">
              <a:defRPr>
                <a:solidFill>
                  <a:schemeClr val="tx1"/>
                </a:solidFill>
                <a:latin typeface="Calibri" pitchFamily="34" charset="0"/>
                <a:ea typeface="Calibri" pitchFamily="34" charset="0"/>
                <a:cs typeface="Calibri" pitchFamily="34" charset="0"/>
              </a:defRPr>
            </a:lvl5pPr>
            <a:lvl6pPr marL="2514600" indent="-228600" eaLnBrk="0" fontAlgn="base" hangingPunct="0">
              <a:spcBef>
                <a:spcPct val="0"/>
              </a:spcBef>
              <a:spcAft>
                <a:spcPct val="0"/>
              </a:spcAft>
              <a:defRPr>
                <a:solidFill>
                  <a:schemeClr val="tx1"/>
                </a:solidFill>
                <a:latin typeface="Calibri" pitchFamily="34" charset="0"/>
                <a:ea typeface="Calibri" pitchFamily="34" charset="0"/>
                <a:cs typeface="Calibri" pitchFamily="34" charset="0"/>
              </a:defRPr>
            </a:lvl6pPr>
            <a:lvl7pPr marL="2971800" indent="-228600" eaLnBrk="0" fontAlgn="base" hangingPunct="0">
              <a:spcBef>
                <a:spcPct val="0"/>
              </a:spcBef>
              <a:spcAft>
                <a:spcPct val="0"/>
              </a:spcAft>
              <a:defRPr>
                <a:solidFill>
                  <a:schemeClr val="tx1"/>
                </a:solidFill>
                <a:latin typeface="Calibri" pitchFamily="34" charset="0"/>
                <a:ea typeface="Calibri" pitchFamily="34" charset="0"/>
                <a:cs typeface="Calibri" pitchFamily="34" charset="0"/>
              </a:defRPr>
            </a:lvl7pPr>
            <a:lvl8pPr marL="3429000" indent="-228600" eaLnBrk="0" fontAlgn="base" hangingPunct="0">
              <a:spcBef>
                <a:spcPct val="0"/>
              </a:spcBef>
              <a:spcAft>
                <a:spcPct val="0"/>
              </a:spcAft>
              <a:defRPr>
                <a:solidFill>
                  <a:schemeClr val="tx1"/>
                </a:solidFill>
                <a:latin typeface="Calibri" pitchFamily="34" charset="0"/>
                <a:ea typeface="Calibri" pitchFamily="34" charset="0"/>
                <a:cs typeface="Calibri" pitchFamily="34" charset="0"/>
              </a:defRPr>
            </a:lvl8pPr>
            <a:lvl9pPr marL="3886200" indent="-228600" eaLnBrk="0" fontAlgn="base" hangingPunct="0">
              <a:spcBef>
                <a:spcPct val="0"/>
              </a:spcBef>
              <a:spcAft>
                <a:spcPct val="0"/>
              </a:spcAft>
              <a:defRPr>
                <a:solidFill>
                  <a:schemeClr val="tx1"/>
                </a:solidFill>
                <a:latin typeface="Calibri" pitchFamily="34" charset="0"/>
                <a:ea typeface="Calibri" pitchFamily="34" charset="0"/>
                <a:cs typeface="Calibri" pitchFamily="34" charset="0"/>
              </a:defRPr>
            </a:lvl9pPr>
          </a:lstStyle>
          <a:p>
            <a:pPr algn="ctr" eaLnBrk="1" hangingPunct="1"/>
            <a:r>
              <a:rPr lang="en-US" altLang="pt-PT" sz="1200" i="1">
                <a:solidFill>
                  <a:srgbClr val="000000"/>
                </a:solidFill>
                <a:latin typeface="Arial Narrow" pitchFamily="34" charset="0"/>
              </a:rPr>
              <a:t>_____________________________</a:t>
            </a:r>
          </a:p>
          <a:p>
            <a:pPr algn="ctr" eaLnBrk="1" hangingPunct="1"/>
            <a:r>
              <a:rPr lang="en-US" altLang="pt-PT" sz="1200" i="1">
                <a:solidFill>
                  <a:srgbClr val="000000"/>
                </a:solidFill>
                <a:latin typeface="Arial Narrow" pitchFamily="34" charset="0"/>
              </a:rPr>
              <a:t>/ Signature /</a:t>
            </a:r>
            <a:endParaRPr lang="pt-PT" altLang="pt-PT" sz="1200" i="1">
              <a:solidFill>
                <a:srgbClr val="000000"/>
              </a:solidFill>
              <a:latin typeface="Arial Narrow" pitchFamily="34" charset="0"/>
            </a:endParaRPr>
          </a:p>
        </p:txBody>
      </p:sp>
      <p:sp>
        <p:nvSpPr>
          <p:cNvPr id="75" name="TextBox 45"/>
          <p:cNvSpPr>
            <a:spLocks noChangeArrowheads="1"/>
          </p:cNvSpPr>
          <p:nvPr/>
        </p:nvSpPr>
        <p:spPr bwMode="auto">
          <a:xfrm>
            <a:off x="415925" y="8704263"/>
            <a:ext cx="4076700"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itchFamily="34" charset="0"/>
                <a:ea typeface="Calibri" pitchFamily="34" charset="0"/>
                <a:cs typeface="Calibri" pitchFamily="34" charset="0"/>
              </a:defRPr>
            </a:lvl1pPr>
            <a:lvl2pPr marL="742950" indent="-285750">
              <a:defRPr>
                <a:solidFill>
                  <a:schemeClr val="tx1"/>
                </a:solidFill>
                <a:latin typeface="Calibri" pitchFamily="34" charset="0"/>
                <a:ea typeface="Calibri" pitchFamily="34" charset="0"/>
                <a:cs typeface="Calibri" pitchFamily="34" charset="0"/>
              </a:defRPr>
            </a:lvl2pPr>
            <a:lvl3pPr marL="1143000" indent="-228600">
              <a:defRPr>
                <a:solidFill>
                  <a:schemeClr val="tx1"/>
                </a:solidFill>
                <a:latin typeface="Calibri" pitchFamily="34" charset="0"/>
                <a:ea typeface="Calibri" pitchFamily="34" charset="0"/>
                <a:cs typeface="Calibri" pitchFamily="34" charset="0"/>
              </a:defRPr>
            </a:lvl3pPr>
            <a:lvl4pPr marL="1600200" indent="-228600">
              <a:defRPr>
                <a:solidFill>
                  <a:schemeClr val="tx1"/>
                </a:solidFill>
                <a:latin typeface="Calibri" pitchFamily="34" charset="0"/>
                <a:ea typeface="Calibri" pitchFamily="34" charset="0"/>
                <a:cs typeface="Calibri" pitchFamily="34" charset="0"/>
              </a:defRPr>
            </a:lvl4pPr>
            <a:lvl5pPr marL="2057400" indent="-228600">
              <a:defRPr>
                <a:solidFill>
                  <a:schemeClr val="tx1"/>
                </a:solidFill>
                <a:latin typeface="Calibri" pitchFamily="34" charset="0"/>
                <a:ea typeface="Calibri" pitchFamily="34" charset="0"/>
                <a:cs typeface="Calibri" pitchFamily="34" charset="0"/>
              </a:defRPr>
            </a:lvl5pPr>
            <a:lvl6pPr marL="2514600" indent="-228600" eaLnBrk="0" fontAlgn="base" hangingPunct="0">
              <a:spcBef>
                <a:spcPct val="0"/>
              </a:spcBef>
              <a:spcAft>
                <a:spcPct val="0"/>
              </a:spcAft>
              <a:defRPr>
                <a:solidFill>
                  <a:schemeClr val="tx1"/>
                </a:solidFill>
                <a:latin typeface="Calibri" pitchFamily="34" charset="0"/>
                <a:ea typeface="Calibri" pitchFamily="34" charset="0"/>
                <a:cs typeface="Calibri" pitchFamily="34" charset="0"/>
              </a:defRPr>
            </a:lvl6pPr>
            <a:lvl7pPr marL="2971800" indent="-228600" eaLnBrk="0" fontAlgn="base" hangingPunct="0">
              <a:spcBef>
                <a:spcPct val="0"/>
              </a:spcBef>
              <a:spcAft>
                <a:spcPct val="0"/>
              </a:spcAft>
              <a:defRPr>
                <a:solidFill>
                  <a:schemeClr val="tx1"/>
                </a:solidFill>
                <a:latin typeface="Calibri" pitchFamily="34" charset="0"/>
                <a:ea typeface="Calibri" pitchFamily="34" charset="0"/>
                <a:cs typeface="Calibri" pitchFamily="34" charset="0"/>
              </a:defRPr>
            </a:lvl7pPr>
            <a:lvl8pPr marL="3429000" indent="-228600" eaLnBrk="0" fontAlgn="base" hangingPunct="0">
              <a:spcBef>
                <a:spcPct val="0"/>
              </a:spcBef>
              <a:spcAft>
                <a:spcPct val="0"/>
              </a:spcAft>
              <a:defRPr>
                <a:solidFill>
                  <a:schemeClr val="tx1"/>
                </a:solidFill>
                <a:latin typeface="Calibri" pitchFamily="34" charset="0"/>
                <a:ea typeface="Calibri" pitchFamily="34" charset="0"/>
                <a:cs typeface="Calibri" pitchFamily="34" charset="0"/>
              </a:defRPr>
            </a:lvl8pPr>
            <a:lvl9pPr marL="3886200" indent="-228600" eaLnBrk="0" fontAlgn="base" hangingPunct="0">
              <a:spcBef>
                <a:spcPct val="0"/>
              </a:spcBef>
              <a:spcAft>
                <a:spcPct val="0"/>
              </a:spcAft>
              <a:defRPr>
                <a:solidFill>
                  <a:schemeClr val="tx1"/>
                </a:solidFill>
                <a:latin typeface="Calibri" pitchFamily="34" charset="0"/>
                <a:ea typeface="Calibri" pitchFamily="34" charset="0"/>
                <a:cs typeface="Calibri" pitchFamily="34" charset="0"/>
              </a:defRPr>
            </a:lvl9pPr>
          </a:lstStyle>
          <a:p>
            <a:pPr algn="ctr"/>
            <a:r>
              <a:rPr lang="en-US" altLang="pt-PT" sz="1200" i="1">
                <a:solidFill>
                  <a:srgbClr val="000000"/>
                </a:solidFill>
                <a:latin typeface="Arial Narrow" pitchFamily="34" charset="0"/>
              </a:rPr>
              <a:t>__________________ ,  ____/____/_________</a:t>
            </a:r>
          </a:p>
          <a:p>
            <a:pPr algn="ctr"/>
            <a:r>
              <a:rPr lang="en-US" altLang="pt-PT" sz="1200" i="1">
                <a:solidFill>
                  <a:srgbClr val="000000"/>
                </a:solidFill>
                <a:latin typeface="Arial Narrow" pitchFamily="34" charset="0"/>
              </a:rPr>
              <a:t>/ Lieu /                          / Date /</a:t>
            </a:r>
            <a:endParaRPr lang="pt-PT" altLang="pt-PT" sz="1200" i="1">
              <a:solidFill>
                <a:srgbClr val="000000"/>
              </a:solidFill>
              <a:latin typeface="Arial Narrow" pitchFamily="34" charset="0"/>
            </a:endParaRPr>
          </a:p>
        </p:txBody>
      </p:sp>
      <p:pic>
        <p:nvPicPr>
          <p:cNvPr id="54" name="Picture 2" descr="E:\DOSSIER 2020\saboresdecaboverde\logos\scv\logo.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51815" y="19767"/>
            <a:ext cx="3229852" cy="54279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0771007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Angles">
  <a:themeElements>
    <a:clrScheme name="Angles">
      <a:dk1>
        <a:srgbClr val="000000"/>
      </a:dk1>
      <a:lt1>
        <a:srgbClr val="FFFFFF"/>
      </a:lt1>
      <a:dk2>
        <a:srgbClr val="434342"/>
      </a:dk2>
      <a:lt2>
        <a:srgbClr val="CDD7D9"/>
      </a:lt2>
      <a:accent1>
        <a:srgbClr val="797B7E"/>
      </a:accent1>
      <a:accent2>
        <a:srgbClr val="F96A1B"/>
      </a:accent2>
      <a:accent3>
        <a:srgbClr val="08A1D9"/>
      </a:accent3>
      <a:accent4>
        <a:srgbClr val="7C984A"/>
      </a:accent4>
      <a:accent5>
        <a:srgbClr val="C2AD8D"/>
      </a:accent5>
      <a:accent6>
        <a:srgbClr val="506E94"/>
      </a:accent6>
      <a:hlink>
        <a:srgbClr val="5F5F5F"/>
      </a:hlink>
      <a:folHlink>
        <a:srgbClr val="969696"/>
      </a:folHlink>
    </a:clrScheme>
    <a:fontScheme name="Angles">
      <a:majorFont>
        <a:latin typeface="Franklin Gothic Medium"/>
        <a:ea typeface=""/>
        <a:cs typeface=""/>
        <a:font script="Jpan" typeface="HG創英角ｺﾞｼｯｸUB"/>
        <a:font script="Hang" typeface="돋움"/>
        <a:font script="Hans" typeface="微软雅黑"/>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a:ea typeface=""/>
        <a:cs typeface=""/>
        <a:font script="Jpan" typeface="ＭＳ Ｐゴシック"/>
        <a:font script="Hang" typeface="맑은 고딕"/>
        <a:font script="Hans" typeface="隶书"/>
        <a:font script="Hant" typeface="新細明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ngle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20400000"/>
            </a:lightRig>
          </a:scene3d>
          <a:sp3d contourW="6350">
            <a:bevelT w="41275" h="19050" prst="angle"/>
            <a:contourClr>
              <a:schemeClr val="phClr">
                <a:shade val="25000"/>
                <a:satMod val="150000"/>
              </a:schemeClr>
            </a:contourClr>
          </a:sp3d>
        </a:effectStyle>
      </a:effectStyleLst>
      <a:bgFillStyleLst>
        <a:solidFill>
          <a:schemeClr val="phClr"/>
        </a:solidFill>
        <a:blipFill rotWithShape="1">
          <a:blip xmlns:r="http://schemas.openxmlformats.org/officeDocument/2006/relationships" r:embed="rId1">
            <a:duotone>
              <a:schemeClr val="phClr">
                <a:tint val="90000"/>
                <a:shade val="85000"/>
              </a:schemeClr>
              <a:schemeClr val="phClr">
                <a:tint val="95000"/>
                <a:shade val="99000"/>
              </a:schemeClr>
            </a:duotone>
          </a:blip>
          <a:tile tx="0" ty="0" sx="100000" sy="100000" flip="none" algn="tl"/>
        </a:blipFill>
        <a:blipFill rotWithShape="1">
          <a:blip xmlns:r="http://schemas.openxmlformats.org/officeDocument/2006/relationships" r:embed="rId2">
            <a:duotone>
              <a:schemeClr val="phClr">
                <a:tint val="93000"/>
                <a:shade val="85000"/>
              </a:schemeClr>
              <a:schemeClr val="phClr">
                <a:tint val="96000"/>
                <a:shade val="99000"/>
              </a:schemeClr>
            </a:duotone>
          </a:blip>
          <a:tile tx="0" ty="0" sx="90000" sy="90000" flip="none" algn="tl"/>
        </a:blipFill>
      </a:bgFillStyleLst>
    </a:fmtScheme>
  </a:themeElements>
  <a:objectDefaults/>
  <a:extraClrSchemeLst/>
</a:theme>
</file>

<file path=ppt/theme/theme2.xml><?xml version="1.0" encoding="utf-8"?>
<a:theme xmlns:a="http://schemas.openxmlformats.org/drawingml/2006/main" name="Tema do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Angles</Template>
  <TotalTime>15060</TotalTime>
  <Words>1001</Words>
  <Application>Microsoft Office PowerPoint</Application>
  <PresentationFormat>On-screen Show (4:3)</PresentationFormat>
  <Paragraphs>239</Paragraphs>
  <Slides>3</Slides>
  <Notes>0</Notes>
  <HiddenSlides>0</HiddenSlides>
  <MMClips>0</MMClips>
  <ScaleCrop>false</ScaleCrop>
  <HeadingPairs>
    <vt:vector size="4" baseType="variant">
      <vt:variant>
        <vt:lpstr>Theme</vt:lpstr>
      </vt:variant>
      <vt:variant>
        <vt:i4>1</vt:i4>
      </vt:variant>
      <vt:variant>
        <vt:lpstr>Slide Titles</vt:lpstr>
      </vt:variant>
      <vt:variant>
        <vt:i4>3</vt:i4>
      </vt:variant>
    </vt:vector>
  </HeadingPairs>
  <TitlesOfParts>
    <vt:vector size="4" baseType="lpstr">
      <vt:lpstr>Angles</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lti</dc:creator>
  <cp:lastModifiedBy>Base</cp:lastModifiedBy>
  <cp:revision>500</cp:revision>
  <dcterms:created xsi:type="dcterms:W3CDTF">2015-07-22T12:44:14Z</dcterms:created>
  <dcterms:modified xsi:type="dcterms:W3CDTF">2023-05-18T07:45:28Z</dcterms:modified>
</cp:coreProperties>
</file>