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6858000" cy="9144000" type="screen4x3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  <p:ext uri="smNativeData">
      <pr:smAppRevision xmlns="" xmlns:p14="http://schemas.microsoft.com/office/powerpoint/2010/main" xmlns:pr="smNativeData" dt="1571904687" val="971" revOS="4"/>
      <pr:smFileRevision xmlns="" xmlns:p14="http://schemas.microsoft.com/office/powerpoint/2010/main" xmlns:pr="smNativeData" dt="1571904687" val="0"/>
      <pr:guideOptions xmlns="" xmlns:p14="http://schemas.microsoft.com/office/powerpoint/2010/main" xmlns:pr="smNativeData" dt="157190468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19" autoAdjust="0"/>
    <p:restoredTop sz="94660"/>
  </p:normalViewPr>
  <p:slideViewPr>
    <p:cSldViewPr>
      <p:cViewPr>
        <p:scale>
          <a:sx n="100" d="100"/>
          <a:sy n="100" d="100"/>
        </p:scale>
        <p:origin x="-1210" y="-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notesViewPr>
    <p:cSldViewPr>
      <p:cViewPr>
        <p:scale>
          <a:sx n="125" d="100"/>
          <a:sy n="125" d="100"/>
        </p:scale>
        <p:origin x="946" y="-2771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3" name="Marcador de Posição da Data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D28A7D-33DE-877C-906A-C529C4246690}" type="datetime1">
              <a:t>28-05-2023</a:t>
            </a:fld>
            <a:endParaRPr/>
          </a:p>
        </p:txBody>
      </p:sp>
      <p:sp>
        <p:nvSpPr>
          <p:cNvPr id="4" name="Marcador de Posição da Imagem do Diapositivo 3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r1yxXR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vDQAAOAQAAAEdAABQGQAAEAAAACYAAAAIAAAAvw8AAP8fAAA="/>
              </a:ext>
            </a:extLst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PT"/>
            </a:pPr>
            <a:endParaRPr/>
          </a:p>
        </p:txBody>
      </p:sp>
      <p:sp>
        <p:nvSpPr>
          <p:cNvPr id="5" name="Marcador de Posição de Notas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uBoAAPglAAAINAAAEAAAACYAAAAIAAAAPw8AAP8fAAA="/>
              </a:ext>
            </a:extLst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PT"/>
            </a:pPr>
            <a:r>
              <a:t>Clique para editar os estilos</a:t>
            </a:r>
          </a:p>
          <a:p>
            <a:pPr lvl="1">
              <a:defRPr lang="pt-PT"/>
            </a:pPr>
            <a:r>
              <a:t>Segundo nível</a:t>
            </a:r>
          </a:p>
          <a:p>
            <a:pPr lvl="2">
              <a:defRPr lang="pt-PT"/>
            </a:pPr>
            <a:r>
              <a:t>Terceiro nível</a:t>
            </a:r>
          </a:p>
          <a:p>
            <a:pPr lvl="3">
              <a:defRPr lang="pt-PT"/>
            </a:pPr>
            <a:r>
              <a:t>Quarto nível</a:t>
            </a:r>
          </a:p>
          <a:p>
            <a:pPr lvl="4">
              <a:defRPr lang="pt-PT"/>
            </a:pPr>
            <a:r>
              <a:t>Quinto nível</a:t>
            </a:r>
          </a:p>
        </p:txBody>
      </p:sp>
      <p:sp>
        <p:nvSpPr>
          <p:cNvPr id="6" name="Marcador de Posição do Rodapé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7" name="Marcador de Posição do Número do Diapositivo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D28328-66DE-8775-906A-9020CD2466C5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9945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////AQAAAAAAAAAAAAAAAAAAAAAAAAAAAAAAAAAAAAAAAAAAAAAAAn9/fwDu7OE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////AQAAAAAAAAAAAAAAAAAAAAAAAAAAAAAAAAAAAAAAAAAAAAAAAn9/fwDu7OE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AwAAMQ4AANUdAAASGAAAEAAAACYAAAAIAAAAoYIAAAAAAAA="/>
              </a:ext>
            </a:extLst>
          </p:cNvSpPr>
          <p:nvPr>
            <p:ph type="ctrTitle"/>
          </p:nvPr>
        </p:nvSpPr>
        <p:spPr>
          <a:xfrm rot="19139998">
            <a:off x="612775" y="2306955"/>
            <a:ext cx="4236720" cy="160591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Subtitle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A4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BQAARBQAAKIjAAD4FgAAEAAAACYAAAAIAAAAEYIAAAAAAAA="/>
              </a:ext>
            </a:extLst>
          </p:cNvSpPr>
          <p:nvPr>
            <p:ph type="subTitle" idx="1"/>
          </p:nvPr>
        </p:nvSpPr>
        <p:spPr>
          <a:xfrm rot="19139998">
            <a:off x="909320" y="3294380"/>
            <a:ext cx="4883150" cy="439420"/>
          </a:xfrm>
        </p:spPr>
        <p:txBody>
          <a:bodyPr vert="horz" wrap="square" lIns="91440" tIns="8890" rIns="91440" bIns="45720" numCol="1" spcCol="215900" anchor="t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subtitle style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BYT7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AF96-D8DE-8759-906A-2E0CE124667B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C9A9-E7DE-873F-906A-116A87246644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C5CE-80DE-8733-906A-76668B246623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93BA-F4DE-8765-906A-0230DD24665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QQIAABQoAACgKAAAEAAAACYAAAAIAAAAAwAAAAAAAAA="/>
              </a:ext>
            </a:extLst>
          </p:cNvSpPr>
          <p:nvPr>
            <p:ph type="title"/>
          </p:nvPr>
        </p:nvSpPr>
        <p:spPr>
          <a:xfrm>
            <a:off x="4972050" y="366395"/>
            <a:ext cx="1543050" cy="623760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QIAAOIdAACgKAAAEAAAACYAAAAIAAAAAwAAAAAAAAA="/>
              </a:ext>
            </a:extLst>
          </p:cNvSpPr>
          <p:nvPr>
            <p:ph idx="1"/>
          </p:nvPr>
        </p:nvSpPr>
        <p:spPr>
          <a:xfrm>
            <a:off x="342900" y="366395"/>
            <a:ext cx="4514850" cy="623760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B22D-63DE-8744-906A-9511FC2466C0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86E1-AFDE-8770-906A-5925C824660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DF73-3DDE-8729-906A-CB7C9124669E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8B98-D6DE-877D-906A-2028C524667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6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sns9k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Kg4AANodAAARGAAAEAAAACYAAAAIAAAAoYIAAAAAAAA="/>
              </a:ext>
            </a:extLst>
          </p:cNvSpPr>
          <p:nvPr>
            <p:ph type="title"/>
          </p:nvPr>
        </p:nvSpPr>
        <p:spPr>
          <a:xfrm rot="19139998">
            <a:off x="614680" y="2302510"/>
            <a:ext cx="4237990" cy="160972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BQAAPxQAAKYjAADyFgAAEAAAACYAAAAIAAAAAYIAAAAAAAA="/>
              </a:ext>
            </a:extLst>
          </p:cNvSpPr>
          <p:nvPr>
            <p:ph idx="1"/>
          </p:nvPr>
        </p:nvSpPr>
        <p:spPr>
          <a:xfrm rot="19139998">
            <a:off x="911860" y="3291205"/>
            <a:ext cx="4883150" cy="438785"/>
          </a:xfrm>
        </p:spPr>
        <p:txBody>
          <a:bodyPr/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I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BC36-78DE-874A-906A-8E1FF22466DB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98B6-F8DE-876E-906A-0E3BD624665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BzJwAAEAAAACYAAAAIAAAAA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3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MAY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BzJwAAEAAAACYAAAAIAAAAAYAAAAAAAAA="/>
              </a:ext>
            </a:extLst>
          </p:cNvSpPr>
          <p:nvPr>
            <p:ph idx="2"/>
          </p:nvPr>
        </p:nvSpPr>
        <p:spPr>
          <a:xfrm>
            <a:off x="3524885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DA7A-34DE-872C-906A-C27994246697}" type="datetime1">
              <a:t>28-05-2023</a:t>
            </a:fld>
            <a:endParaRPr/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MAO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EA04-4ADE-871C-906A-BC49A42466E9}" type="slidenum">
              <a:t>‹#›</a:t>
            </a:fld>
            <a:endParaRPr/>
          </a:p>
        </p:txBody>
      </p:sp>
      <p:sp>
        <p:nvSpPr>
          <p:cNvPr id="7" name="Title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CADQAAEAAAACYAAAAIAAAAg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9Q0AAIwSAAB1JwAAEAAAACYAAAAIAAAAAYAAAAAAAAA="/>
              </a:ext>
            </a:extLst>
          </p:cNvSpPr>
          <p:nvPr>
            <p:ph idx="2"/>
          </p:nvPr>
        </p:nvSpPr>
        <p:spPr>
          <a:xfrm>
            <a:off x="614680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CADQAAEAAAACYAAAAIAAAAgYAAAAAAAAA="/>
              </a:ext>
            </a:extLst>
          </p:cNvSpPr>
          <p:nvPr>
            <p:ph idx="3"/>
          </p:nvPr>
        </p:nvSpPr>
        <p:spPr>
          <a:xfrm>
            <a:off x="3524885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9Q0AAHMkAAB1JwAAEAAAACYAAAAIAAAAAYAAAAAAAAA="/>
              </a:ext>
            </a:extLst>
          </p:cNvSpPr>
          <p:nvPr>
            <p:ph idx="4"/>
          </p:nvPr>
        </p:nvSpPr>
        <p:spPr>
          <a:xfrm>
            <a:off x="3524885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9C42-0CDE-876A-906A-FA3FD22466AF}" type="datetime1">
              <a:t>28-05-2023</a:t>
            </a:fld>
            <a:endParaRPr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sCAUU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CB06-48DE-873D-906A-BE68852466E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9FA1-EFDE-8769-906A-193CD124664C}" type="datetime1">
              <a:t>28-05-2023</a:t>
            </a:fld>
            <a:endParaRPr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Yl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AF0D-43DE-8759-906A-B50CE12466E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A880-CEDE-875E-906A-380BE624666D}" type="datetime1">
              <a:t>28-05-2023</a:t>
            </a:fld>
            <a:endParaRPr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A795-DBDE-8751-906A-2D04E924667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6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17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AAAAKQjAABAOAAAEAAAACYAAAAIAAAA//////////8="/>
              </a:ext>
            </a:extLst>
          </p:cNvSpPr>
          <p:nvPr/>
        </p:nvSpPr>
        <p:spPr>
          <a:xfrm rot="5400012">
            <a:off x="-1675130" y="1675130"/>
            <a:ext cx="9144000" cy="5793740"/>
          </a:xfrm>
          <a:custGeom>
            <a:avLst/>
            <a:gdLst/>
            <a:ahLst/>
            <a:cxnLst/>
            <a:rect l="0" t="0" r="9144000" b="5793740"/>
            <a:pathLst>
              <a:path w="9144000" h="5793740">
                <a:moveTo>
                  <a:pt x="0" y="9144248"/>
                </a:moveTo>
                <a:lnTo>
                  <a:pt x="0" y="0"/>
                </a:lnTo>
                <a:lnTo>
                  <a:pt x="5793583" y="9144248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A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fAwAA7QwAAKsbAADdFQAAEAAAACYAAAAIAAAAoYIAAAAAAAA="/>
              </a:ext>
            </a:extLst>
          </p:cNvSpPr>
          <p:nvPr>
            <p:ph type="title"/>
          </p:nvPr>
        </p:nvSpPr>
        <p:spPr>
          <a:xfrm rot="19139998">
            <a:off x="588645" y="2101215"/>
            <a:ext cx="3909060" cy="1452880"/>
          </a:xfrm>
        </p:spPr>
        <p:txBody>
          <a:bodyPr vert="horz" wrap="square" lIns="91440" tIns="45720" rIns="91440" bIns="0" numCol="1" spcCol="215900" anchor="b">
            <a:prstTxWarp prst="textNoShape">
              <a:avLst/>
            </a:prstTxWarp>
          </a:bodyPr>
          <a:lstStyle>
            <a:lvl1pPr>
              <a:defRPr lang="en-US" cap="all">
                <a:solidFill>
                  <a:srgbClr val="FFFFFF"/>
                </a:solidFill>
              </a:defRPr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FQAAexUAAHsnAADAMAAAEAAAACYAAAAIAAAAAYAAAAAAAAA="/>
              </a:ext>
            </a:extLst>
          </p:cNvSpPr>
          <p:nvPr>
            <p:ph idx="1"/>
          </p:nvPr>
        </p:nvSpPr>
        <p:spPr>
          <a:xfrm>
            <a:off x="3562350" y="3491865"/>
            <a:ext cx="2855595" cy="443293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9BQAAfBIAALkgAACYFwAAEAAAACYAAAAIAAAAAYIAAAAAAAA="/>
              </a:ext>
            </a:extLst>
          </p:cNvSpPr>
          <p:nvPr>
            <p:ph idx="2"/>
          </p:nvPr>
        </p:nvSpPr>
        <p:spPr>
          <a:xfrm rot="19139998">
            <a:off x="973455" y="3004820"/>
            <a:ext cx="4345940" cy="830580"/>
          </a:xfrm>
        </p:spPr>
        <p:txBody>
          <a:bodyPr/>
          <a:lstStyle>
            <a:lvl1pPr marL="0" indent="0">
              <a:spcBef>
                <a:spcPts val="300"/>
              </a:spcBef>
              <a:defRPr lang="en-US" sz="1400">
                <a:solidFill>
                  <a:srgbClr val="FF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EDB8-F6DE-871B-906A-004EA3246655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IAAAAAAAAA="/>
              </a:ext>
            </a:extLst>
          </p:cNvSpPr>
          <p:nvPr>
            <p:ph type="ftr" sz="quarter" idx="9"/>
          </p:nvPr>
        </p:nvSpPr>
        <p:spPr/>
        <p:txBody>
          <a:bodyPr/>
          <a:lstStyle>
            <a:lvl1pPr>
              <a:defRPr lang="pt-PT" cap="all">
                <a:solidFill>
                  <a:srgbClr val="434342"/>
                </a:solidFill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ENDQg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Q0NCAH9/fwAAAAADzMzMAMDA/wB/f38AAAAAAAAAAAAAAAAAAAAAAAAAAAAhAAAAGAAAABQAAADCJgAAnTIAABQpAAC9NgAAEAAAACYAAAAIAAAAAIAAAIAfAAA="/>
              </a:ext>
            </a:extLst>
          </p:cNvSpPr>
          <p:nvPr>
            <p:ph type="sldNum" sz="quarter" idx="8"/>
          </p:nvPr>
        </p:nvSpPr>
        <p:spPr>
          <a:ln w="19050" cap="flat" cmpd="sng" algn="ctr">
            <a:solidFill>
              <a:srgbClr val="434342"/>
            </a:solidFill>
            <a:prstDash val="solid"/>
            <a:headEnd type="none"/>
            <a:tailEnd type="none"/>
          </a:ln>
        </p:spPr>
        <p:txBody>
          <a:bodyPr/>
          <a:lstStyle>
            <a:lvl1pPr>
              <a:defRPr lang="pt-PT">
                <a:solidFill>
                  <a:srgbClr val="434342"/>
                </a:solidFill>
              </a:defRPr>
            </a:lvl1pPr>
          </a:lstStyle>
          <a:p>
            <a:pPr>
              <a:defRPr lang="pt-PT"/>
            </a:pPr>
            <a:fld id="{33D2BD31-7FDE-874B-906A-891EF32466D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0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AgAQ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BcCQAAAAAAADAqAABAOAAAEAAAACYAAAAIAAAAiYAAAH8AAAA="/>
              </a:ext>
            </a:extLst>
          </p:cNvSpPr>
          <p:nvPr>
            <p:ph type="pic" idx="1"/>
          </p:nvPr>
        </p:nvSpPr>
        <p:spPr>
          <a:xfrm>
            <a:off x="1521460" y="0"/>
            <a:ext cx="5336540" cy="9144000"/>
          </a:xfrm>
          <a:solidFill>
            <a:srgbClr val="08A1D9">
              <a:alpha val="79000"/>
            </a:srgbClr>
          </a:solidFill>
        </p:spPr>
        <p:txBody>
          <a:bodyPr vert="horz" wrap="square" lIns="91440" tIns="45720" rIns="182880" bIns="45720" numCol="1" spcCol="215900" anchor="ctr">
            <a:prstTxWarp prst="textNoShape">
              <a:avLst/>
            </a:prstTxWarp>
          </a:bodyPr>
          <a:lstStyle>
            <a:lvl1pPr algn="r"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icon to add picture</a:t>
            </a:r>
          </a:p>
        </p:txBody>
      </p:sp>
      <p:sp>
        <p:nvSpPr>
          <p:cNvPr id="3" name="Right Triangle 8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Freeform 9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CkAAHsQAABAOAAAEAAAACYAAAAIAAAA//////////8="/>
              </a:ext>
            </a:extLst>
          </p:cNvSpPr>
          <p:nvPr/>
        </p:nvSpPr>
        <p:spPr>
          <a:xfrm>
            <a:off x="0" y="6731000"/>
            <a:ext cx="2679065" cy="2413000"/>
          </a:xfrm>
          <a:custGeom>
            <a:avLst/>
            <a:gdLst/>
            <a:ahLst/>
            <a:cxnLst/>
            <a:rect l="0" t="0" r="2679065" b="2413000"/>
            <a:pathLst>
              <a:path w="2679065" h="2413000">
                <a:moveTo>
                  <a:pt x="0" y="2413000"/>
                </a:moveTo>
                <a:lnTo>
                  <a:pt x="1528853" y="0"/>
                </a:lnTo>
                <a:lnTo>
                  <a:pt x="2679065" y="2413000"/>
                </a:lnTo>
                <a:lnTo>
                  <a:pt x="0" y="24130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5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AwAAFg4AAGkcAAA0FQAAEAAAACYAAAAIAAAAgQIAAAAAAAA="/>
              </a:ext>
            </a:extLst>
          </p:cNvSpPr>
          <p:nvPr>
            <p:ph type="title"/>
          </p:nvPr>
        </p:nvSpPr>
        <p:spPr>
          <a:xfrm rot="19139998">
            <a:off x="503555" y="2289810"/>
            <a:ext cx="4114800" cy="11569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BQAA4xEAAGchAAD2FwAAEAAAACYAAAAIAAAAAYIAAAAAAAA="/>
              </a:ext>
            </a:extLst>
          </p:cNvSpPr>
          <p:nvPr>
            <p:ph idx="2"/>
          </p:nvPr>
        </p:nvSpPr>
        <p:spPr>
          <a:xfrm rot="19139998">
            <a:off x="857885" y="2907665"/>
            <a:ext cx="4572000" cy="987425"/>
          </a:xfrm>
        </p:spPr>
        <p:txBody>
          <a:bodyPr/>
          <a:lstStyle>
            <a:lvl1pPr marL="0" indent="0">
              <a:defRPr lang="en-US" sz="1400">
                <a:solidFill>
                  <a:srgbClr val="434342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Fg9/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D2ED4B-05DE-871B-906A-F34EA32466A6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D2F607-49DE-8700-906A-BF55B82466E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bSkAAHsQAABAOAAAEAAAACYAAAAIAAAA//////////8="/>
              </a:ext>
            </a:extLst>
          </p:cNvSpPr>
          <p:nvPr/>
        </p:nvSpPr>
        <p:spPr>
          <a:xfrm>
            <a:off x="-1905" y="6734175"/>
            <a:ext cx="2680970" cy="2409825"/>
          </a:xfrm>
          <a:custGeom>
            <a:avLst/>
            <a:gdLst/>
            <a:ahLst/>
            <a:cxnLst/>
            <a:rect l="0" t="0" r="2680970" b="2409825"/>
            <a:pathLst>
              <a:path w="2680970" h="2409825">
                <a:moveTo>
                  <a:pt x="1787" y="2409825"/>
                </a:moveTo>
                <a:lnTo>
                  <a:pt x="1787" y="0"/>
                </a:lnTo>
                <a:lnTo>
                  <a:pt x="1534279" y="0"/>
                </a:lnTo>
                <a:lnTo>
                  <a:pt x="2680970" y="2409825"/>
                </a:lnTo>
                <a:lnTo>
                  <a:pt x="1787" y="2409825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r1y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D9////bikAADAqAABAOAAAEAAAACYAAAAIAAAA//////////8="/>
              </a:ext>
            </a:extLst>
          </p:cNvSpPr>
          <p:nvPr/>
        </p:nvSpPr>
        <p:spPr>
          <a:xfrm>
            <a:off x="-1905" y="6734810"/>
            <a:ext cx="6859905" cy="2409190"/>
          </a:xfrm>
          <a:custGeom>
            <a:avLst/>
            <a:gdLst/>
            <a:ahLst/>
            <a:cxnLst/>
            <a:rect l="0" t="0" r="6859905" b="2409190"/>
            <a:pathLst>
              <a:path w="6859905" h="2409190">
                <a:moveTo>
                  <a:pt x="0" y="2409190"/>
                </a:moveTo>
                <a:lnTo>
                  <a:pt x="1530889" y="0"/>
                </a:lnTo>
                <a:lnTo>
                  <a:pt x="6859905" y="0"/>
                </a:lnTo>
                <a:lnTo>
                  <a:pt x="6859905" y="2409190"/>
                </a:lnTo>
                <a:lnTo>
                  <a:pt x="0" y="240919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vx8AAP8fAAA="/>
              </a:ext>
            </a:extLst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vx8AAP8fAAA="/>
              </a:ext>
            </a:extLst>
          </p:cNvSpPr>
          <p:nvPr>
            <p:ph type="body" idx="1"/>
          </p:nvPr>
        </p:nvSpPr>
        <p:spPr>
          <a:xfrm>
            <a:off x="617220" y="1467485"/>
            <a:ext cx="5640705" cy="47732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I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v58AAP8fAAA="/>
              </a:ext>
            </a:extLst>
          </p:cNvSpPr>
          <p:nvPr>
            <p:ph type="dt" sz="half" idx="2"/>
          </p:nvPr>
        </p:nvSpPr>
        <p:spPr>
          <a:xfrm rot="19139998">
            <a:off x="151130" y="7827010"/>
            <a:ext cx="1631950" cy="2686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20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D2F8AE-E0DE-870E-906A-165BB6246643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v58AAP8fAAA="/>
              </a:ext>
            </a:extLst>
          </p:cNvSpPr>
          <p:nvPr>
            <p:ph type="ftr" sz="quarter" idx="3"/>
          </p:nvPr>
        </p:nvSpPr>
        <p:spPr>
          <a:xfrm>
            <a:off x="2638425" y="8380095"/>
            <a:ext cx="35433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000" b="0" i="0" u="none" strike="noStrike" kern="1" cap="all" spc="32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r1y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v58AAP8fAAA="/>
              </a:ext>
            </a:extLst>
          </p:cNvSpPr>
          <p:nvPr>
            <p:ph type="sldNum" sz="quarter" idx="4"/>
          </p:nvPr>
        </p:nvSpPr>
        <p:spPr>
          <a:xfrm>
            <a:off x="6300470" y="8227695"/>
            <a:ext cx="377190" cy="670560"/>
          </a:xfrm>
          <a:prstGeom prst="rect">
            <a:avLst/>
          </a:prstGeom>
          <a:noFill/>
          <a:ln w="19050" cap="flat" cmpd="sng" algn="ctr">
            <a:solidFill>
              <a:srgbClr val="FFFFFF"/>
            </a:solidFill>
            <a:prstDash val="solid"/>
            <a:headEnd type="none"/>
            <a:tailEnd type="none"/>
          </a:ln>
        </p:spPr>
        <p:txBody>
          <a:bodyPr vert="horz" wrap="square" lIns="8890" tIns="8890" rIns="8890" bIns="8890" numCol="1" spcCol="215900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65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D2930A-44DE-8765-906A-B230DD2466E7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0" i="0" u="none" strike="noStrike" kern="1" cap="all" spc="0" baseline="0">
          <a:solidFill>
            <a:srgbClr val="000000"/>
          </a:solidFill>
          <a:effectLst/>
          <a:latin typeface="Franklin Gothic Medium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800"/>
        </a:spcBef>
        <a:spcAft>
          <a:spcPts val="0"/>
        </a:spcAft>
        <a:buNone/>
        <a:tabLst/>
        <a:defRPr lang="en-US" sz="1600" b="1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1pPr>
      <a:lvl2pPr marL="1739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2pPr>
      <a:lvl3pPr marL="4025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3pPr>
      <a:lvl4pPr marL="6311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4pPr>
      <a:lvl5pPr marL="8597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rcRect/>
          <a:tile sx="100000" sy="1000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wHQAATAEAADIqAABGBQAAECAAACYAAAAIAAAA//////////8="/>
              </a:ext>
            </a:extLst>
          </p:cNvSpPr>
          <p:nvPr/>
        </p:nvSpPr>
        <p:spPr>
          <a:xfrm>
            <a:off x="4146550" y="210820"/>
            <a:ext cx="2712720" cy="64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pt-PT"/>
            </a:pP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€</a:t>
            </a: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</a:rPr>
              <a:t>xxx,xx</a:t>
            </a: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pt-PT" sz="1400" i="1" dirty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ATI</a:t>
            </a:r>
          </a:p>
        </p:txBody>
      </p:sp>
      <p:sp>
        <p:nvSpPr>
          <p:cNvPr id="5" name="Retângulo1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WcAFY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iIgAA9QMAADAqAADZBQAAECAAACYAAAAIAAAA//////////8="/>
              </a:ext>
            </a:extLst>
          </p:cNvSpPr>
          <p:nvPr/>
        </p:nvSpPr>
        <p:spPr>
          <a:xfrm>
            <a:off x="5291455" y="874395"/>
            <a:ext cx="1444625" cy="307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pt-PT"/>
            </a:pPr>
            <a:r>
              <a:rPr lang="en-US" sz="1400" b="1" i="1" spc="10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PACK Ref- </a:t>
            </a:r>
            <a:r>
              <a:rPr lang="en-US" sz="1400" b="1" i="1" spc="10" baseline="30000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01</a:t>
            </a:r>
            <a:endParaRPr lang="en-US" sz="1400" b="1" i="1" spc="10" baseline="30000" dirty="0">
              <a:solidFill>
                <a:schemeClr val="bg1"/>
              </a:solidFill>
              <a:latin typeface="Arial Rounded MT Bold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6" name="Rectangle 46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+JQAAgQAAAG4qAABNAgAAECAAACYAAAAIAAAA//////////8="/>
              </a:ext>
            </a:extLst>
          </p:cNvSpPr>
          <p:nvPr/>
        </p:nvSpPr>
        <p:spPr>
          <a:xfrm>
            <a:off x="5679809" y="118110"/>
            <a:ext cx="1209571" cy="29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r">
              <a:defRPr lang="pt-PT"/>
            </a:pPr>
            <a:r>
              <a:rPr lang="en-US" sz="1300" b="1" i="1" spc="1" dirty="0">
                <a:solidFill>
                  <a:schemeClr val="bg1"/>
                </a:solidFill>
                <a:latin typeface="Arial Rounded MT Bold" pitchFamily="2" charset="0"/>
                <a:cs typeface="Arial" pitchFamily="2" charset="0"/>
              </a:rPr>
              <a:t>À PARTIR DE </a:t>
            </a:r>
            <a:r>
              <a:rPr lang="en-US" sz="1300" b="1" i="1" spc="9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:</a:t>
            </a:r>
            <a:endParaRPr lang="en-US" sz="1300" b="1" i="1" spc="9" dirty="0">
              <a:solidFill>
                <a:schemeClr val="bg1"/>
              </a:solidFill>
              <a:latin typeface="Arial Rounded MT Bold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9" name="CaixaDeTexto 87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AAAAAH9/fwAAAAAAy8vLAMDA/wB/f38AAAAAAAAAAAAAAAAAAAAAAAAAAAAhAAAAGAAAABQAAAB7AAAAaQMAAOEgAAAfDAAAECAAACYAAAAIAAAA//////////8="/>
              </a:ext>
            </a:extLst>
          </p:cNvSpPr>
          <p:nvPr/>
        </p:nvSpPr>
        <p:spPr>
          <a:xfrm>
            <a:off x="78105" y="755333"/>
            <a:ext cx="5266690" cy="87471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just">
              <a:defRPr lang="pt-PT"/>
            </a:pPr>
            <a:r>
              <a:rPr lang="pt-PT" sz="1200" i="1" dirty="0">
                <a:solidFill>
                  <a:srgbClr val="C00000"/>
                </a:solidFill>
                <a:latin typeface="Euphemia" charset="0"/>
              </a:rPr>
              <a:t>PACKAGE </a:t>
            </a:r>
            <a:r>
              <a:rPr lang="pt-PT" sz="1200" i="1" dirty="0" smtClean="0">
                <a:solidFill>
                  <a:srgbClr val="C00000"/>
                </a:solidFill>
                <a:latin typeface="Euphemia" charset="0"/>
              </a:rPr>
              <a:t>1 </a:t>
            </a:r>
            <a:r>
              <a:rPr lang="pt-PT" sz="1200" i="1" dirty="0">
                <a:latin typeface="Euphemia" charset="0"/>
              </a:rPr>
              <a:t>– </a:t>
            </a:r>
            <a:r>
              <a:rPr lang="fr-FR" sz="1200" i="1" dirty="0">
                <a:solidFill>
                  <a:srgbClr val="31869B"/>
                </a:solidFill>
                <a:latin typeface="Euphemia" charset="0"/>
              </a:rPr>
              <a:t>Business Forum </a:t>
            </a:r>
            <a:r>
              <a:rPr lang="fr-FR" sz="1200" i="1" dirty="0" smtClean="0">
                <a:solidFill>
                  <a:srgbClr val="31869B"/>
                </a:solidFill>
                <a:latin typeface="Euphemia" charset="0"/>
              </a:rPr>
              <a:t>et Conférence Internationale</a:t>
            </a:r>
            <a:endParaRPr lang="en-US" sz="1200" i="1" dirty="0">
              <a:solidFill>
                <a:srgbClr val="31869B"/>
              </a:solidFill>
              <a:latin typeface="Euphemia" charset="0"/>
            </a:endParaRPr>
          </a:p>
          <a:p>
            <a:pPr algn="just">
              <a:defRPr lang="pt-PT"/>
            </a:pPr>
            <a:r>
              <a:rPr lang="fr-FR" sz="1200" dirty="0">
                <a:latin typeface="Arial Narrow" pitchFamily="2" charset="0"/>
              </a:rPr>
              <a:t>Nous avons le plaisir de vous proposer un package pour votre participation </a:t>
            </a:r>
            <a:r>
              <a:rPr lang="fr-FR" sz="1200" dirty="0" smtClean="0">
                <a:latin typeface="Arial Narrow" pitchFamily="2" charset="0"/>
              </a:rPr>
              <a:t>au Atlantic Business Forum, </a:t>
            </a:r>
            <a:r>
              <a:rPr lang="fr-FR" sz="1200" dirty="0">
                <a:latin typeface="Arial Narrow" pitchFamily="2" charset="0"/>
              </a:rPr>
              <a:t>incluant l'accès au Business </a:t>
            </a:r>
            <a:r>
              <a:rPr lang="fr-FR" sz="1200" dirty="0" smtClean="0">
                <a:latin typeface="Arial Narrow" pitchFamily="2" charset="0"/>
              </a:rPr>
              <a:t>Round et </a:t>
            </a:r>
            <a:r>
              <a:rPr lang="fr-FR" sz="1200" dirty="0" smtClean="0">
                <a:latin typeface="Arial Narrow" pitchFamily="2" charset="0"/>
              </a:rPr>
              <a:t>au </a:t>
            </a:r>
            <a:r>
              <a:rPr lang="fr-FR" sz="1200" dirty="0" err="1" smtClean="0">
                <a:latin typeface="Arial Narrow" pitchFamily="2" charset="0"/>
              </a:rPr>
              <a:t>Basalt</a:t>
            </a:r>
            <a:r>
              <a:rPr lang="fr-FR" sz="1200" dirty="0" smtClean="0">
                <a:latin typeface="Arial Narrow" pitchFamily="2" charset="0"/>
              </a:rPr>
              <a:t> </a:t>
            </a:r>
            <a:r>
              <a:rPr lang="fr-FR" sz="1200" dirty="0" err="1" smtClean="0">
                <a:latin typeface="Arial Narrow" pitchFamily="2" charset="0"/>
              </a:rPr>
              <a:t>Conference</a:t>
            </a:r>
            <a:r>
              <a:rPr lang="fr-FR" sz="1200" dirty="0" smtClean="0">
                <a:latin typeface="Arial Narrow" pitchFamily="2" charset="0"/>
              </a:rPr>
              <a:t> </a:t>
            </a:r>
            <a:r>
              <a:rPr lang="fr-FR" sz="1200" dirty="0" smtClean="0">
                <a:latin typeface="Arial Narrow" pitchFamily="2" charset="0"/>
              </a:rPr>
              <a:t>Internationale..</a:t>
            </a:r>
            <a:endParaRPr lang="pt-PT" sz="1200" dirty="0">
              <a:latin typeface="Arial Narrow" pitchFamily="2" charset="0"/>
            </a:endParaRPr>
          </a:p>
        </p:txBody>
      </p:sp>
      <p:sp>
        <p:nvSpPr>
          <p:cNvPr id="51" name="CaixaDeTexto 90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rIAAAwAcAANIlAADVCQAAECAAACYAAAAIAAAA//////////8="/>
              </a:ext>
            </a:extLst>
          </p:cNvSpPr>
          <p:nvPr/>
        </p:nvSpPr>
        <p:spPr>
          <a:xfrm>
            <a:off x="5310505" y="1130300"/>
            <a:ext cx="837565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10 </a:t>
            </a: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au </a:t>
            </a:r>
            <a:r>
              <a:rPr lang="pt-PT" sz="1600" b="1" dirty="0" smtClean="0">
                <a:solidFill>
                  <a:schemeClr val="bg1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16</a:t>
            </a:r>
            <a:endParaRPr lang="pt-PT" sz="1600" b="1" dirty="0">
              <a:solidFill>
                <a:schemeClr val="bg1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52" name="CaixaDeTexto 91"/>
          <p:cNvSpPr>
            <a:extLst>
              <a:ext uri="smNativeData">
                <pr:smNativeData xmlns="" xmlns:p14="http://schemas.microsoft.com/office/powerpoint/2010/main" xmlns:pr="smNativeData" val="SMDATA_13_r1y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Md7og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4IwAAFAkAAPUpAACtDAAAECAAACYAAAAIAAAA//////////8="/>
              </a:ext>
            </a:extLst>
          </p:cNvSpPr>
          <p:nvPr/>
        </p:nvSpPr>
        <p:spPr>
          <a:xfrm>
            <a:off x="5765800" y="1437640"/>
            <a:ext cx="1054735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JUILLET</a:t>
            </a:r>
            <a:endParaRPr lang="pt-PT" sz="1600" b="1" dirty="0">
              <a:solidFill>
                <a:srgbClr val="FFFF00"/>
              </a:solidFill>
            </a:endParaRPr>
          </a:p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2023</a:t>
            </a:r>
            <a:endParaRPr lang="pt-PT" sz="1600" b="1" dirty="0">
              <a:solidFill>
                <a:srgbClr val="FFFF00"/>
              </a:solidFill>
            </a:endParaRPr>
          </a:p>
        </p:txBody>
      </p:sp>
      <p:sp>
        <p:nvSpPr>
          <p:cNvPr id="77" name="TextBox 2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A8WAABDNgAAECAAACYAAAAIAAAA//////////8="/>
              </a:ext>
            </a:extLst>
          </p:cNvSpPr>
          <p:nvPr/>
        </p:nvSpPr>
        <p:spPr>
          <a:xfrm>
            <a:off x="69215" y="7775212"/>
            <a:ext cx="3516630" cy="1277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lnSpc>
                <a:spcPts val="1200"/>
              </a:lnSpc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pt-PT" sz="1100" dirty="0" err="1">
                <a:latin typeface="Arial Narrow" pitchFamily="2" charset="0"/>
              </a:rPr>
              <a:t>Matériel</a:t>
            </a:r>
            <a:r>
              <a:rPr lang="pt-PT" sz="1100" dirty="0">
                <a:latin typeface="Arial Narrow" pitchFamily="2" charset="0"/>
              </a:rPr>
              <a:t> </a:t>
            </a:r>
            <a:r>
              <a:rPr lang="pt-PT" sz="1100" dirty="0" err="1" smtClean="0">
                <a:latin typeface="Arial Narrow" pitchFamily="2" charset="0"/>
              </a:rPr>
              <a:t>audiovisuel</a:t>
            </a:r>
            <a:endParaRPr lang="pt-PT" sz="1100" dirty="0" smtClean="0">
              <a:latin typeface="Arial Narrow" pitchFamily="2" charset="0"/>
            </a:endParaRPr>
          </a:p>
          <a:p>
            <a:pPr>
              <a:lnSpc>
                <a:spcPts val="1200"/>
              </a:lnSpc>
              <a:defRPr lang="pt-PT"/>
            </a:pPr>
            <a:r>
              <a:rPr lang="pt-PT" sz="1600" b="1" dirty="0" smtClean="0">
                <a:solidFill>
                  <a:srgbClr val="92D050"/>
                </a:solidFill>
                <a:latin typeface="Arial Narrow" pitchFamily="2" charset="0"/>
              </a:rPr>
              <a:t>» </a:t>
            </a:r>
            <a:r>
              <a:rPr lang="pt-PT" sz="1100" dirty="0" err="1">
                <a:latin typeface="Arial Narrow" pitchFamily="2" charset="0"/>
              </a:rPr>
              <a:t>Ordinateur</a:t>
            </a:r>
            <a:r>
              <a:rPr lang="pt-PT" sz="1100" dirty="0">
                <a:latin typeface="Arial Narrow" pitchFamily="2" charset="0"/>
              </a:rPr>
              <a:t> </a:t>
            </a:r>
            <a:r>
              <a:rPr lang="pt-PT" sz="1100" dirty="0" err="1" smtClean="0">
                <a:latin typeface="Arial Narrow" pitchFamily="2" charset="0"/>
              </a:rPr>
              <a:t>portable</a:t>
            </a:r>
            <a:endParaRPr lang="pt-PT" sz="1100" dirty="0" smtClean="0">
              <a:latin typeface="Arial Narrow" pitchFamily="2" charset="0"/>
            </a:endParaRP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</a:rPr>
              <a:t>»</a:t>
            </a:r>
            <a:r>
              <a:rPr lang="pt-PT" sz="1100" dirty="0" smtClean="0">
                <a:solidFill>
                  <a:srgbClr val="92D050"/>
                </a:solidFill>
                <a:latin typeface="Arial Narrow" pitchFamily="2" charset="0"/>
              </a:rPr>
              <a:t> </a:t>
            </a:r>
            <a:r>
              <a:rPr lang="pt-PT" sz="1100" dirty="0" err="1">
                <a:latin typeface="Arial Narrow" pitchFamily="2" charset="0"/>
              </a:rPr>
              <a:t>Eau</a:t>
            </a:r>
            <a:r>
              <a:rPr lang="pt-PT" sz="1100" dirty="0">
                <a:latin typeface="Arial Narrow" pitchFamily="2" charset="0"/>
              </a:rPr>
              <a:t> </a:t>
            </a:r>
            <a:r>
              <a:rPr lang="pt-PT" sz="1100" dirty="0" err="1" smtClean="0">
                <a:latin typeface="Arial Narrow" pitchFamily="2" charset="0"/>
              </a:rPr>
              <a:t>minérale</a:t>
            </a:r>
            <a:endParaRPr lang="pt-PT" sz="1100" dirty="0" smtClean="0">
              <a:latin typeface="Arial Narrow" pitchFamily="2" charset="0"/>
            </a:endParaRP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</a:rPr>
              <a:t>» </a:t>
            </a:r>
            <a:r>
              <a:rPr lang="pt-PT" sz="1100" dirty="0" err="1">
                <a:latin typeface="Arial Narrow" pitchFamily="2" charset="0"/>
              </a:rPr>
              <a:t>Wifi</a:t>
            </a:r>
            <a:r>
              <a:rPr lang="pt-PT" sz="1100" dirty="0">
                <a:latin typeface="Arial Narrow" pitchFamily="2" charset="0"/>
              </a:rPr>
              <a:t> </a:t>
            </a:r>
            <a:r>
              <a:rPr lang="pt-PT" sz="1100" dirty="0" err="1" smtClean="0">
                <a:latin typeface="Arial Narrow" pitchFamily="2" charset="0"/>
              </a:rPr>
              <a:t>gratuit</a:t>
            </a:r>
            <a:endParaRPr lang="pt-PT" sz="1100" dirty="0" smtClean="0">
              <a:latin typeface="Arial Narrow" pitchFamily="2" charset="0"/>
            </a:endParaRP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</a:rPr>
              <a:t>» </a:t>
            </a:r>
            <a:r>
              <a:rPr lang="fr-FR" sz="1100" dirty="0">
                <a:latin typeface="Arial Narrow" pitchFamily="2" charset="0"/>
              </a:rPr>
              <a:t>Service d'impression et de numérisation </a:t>
            </a:r>
            <a:r>
              <a:rPr lang="fr-FR" sz="1100" dirty="0" smtClean="0">
                <a:latin typeface="Arial Narrow" pitchFamily="2" charset="0"/>
              </a:rPr>
              <a:t>gratuit</a:t>
            </a: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</a:rPr>
              <a:t>» </a:t>
            </a:r>
            <a:r>
              <a:rPr lang="en-US" sz="1100" dirty="0" smtClean="0">
                <a:latin typeface="Arial Narrow" pitchFamily="2" charset="0"/>
              </a:rPr>
              <a:t>Coin </a:t>
            </a:r>
            <a:r>
              <a:rPr lang="en-US" sz="1100" dirty="0" smtClean="0">
                <a:latin typeface="Arial Narrow" pitchFamily="2" charset="0"/>
              </a:rPr>
              <a:t>salon</a:t>
            </a:r>
          </a:p>
          <a:p>
            <a:pPr>
              <a:lnSpc>
                <a:spcPts val="1200"/>
              </a:lnSpc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itchFamily="2" charset="0"/>
              </a:rPr>
              <a:t>»</a:t>
            </a:r>
            <a:r>
              <a:rPr lang="pt-PT" sz="1100" dirty="0" smtClean="0">
                <a:latin typeface="Arial Narrow" pitchFamily="2" charset="0"/>
              </a:rPr>
              <a:t> </a:t>
            </a:r>
            <a:r>
              <a:rPr lang="fr-FR" sz="1100" dirty="0">
                <a:latin typeface="Arial Narrow" pitchFamily="2" charset="0"/>
              </a:rPr>
              <a:t>Service de traduction simultanée </a:t>
            </a:r>
            <a:r>
              <a:rPr lang="fr-FR" sz="1100" dirty="0" smtClean="0">
                <a:latin typeface="Calibri"/>
              </a:rPr>
              <a:t>[</a:t>
            </a:r>
            <a:r>
              <a:rPr lang="fr-FR" sz="1100" dirty="0" smtClean="0">
                <a:latin typeface="Arial Narrow" pitchFamily="2" charset="0"/>
              </a:rPr>
              <a:t>portugais</a:t>
            </a:r>
            <a:r>
              <a:rPr lang="fr-FR" sz="800" baseline="30000" dirty="0">
                <a:solidFill>
                  <a:schemeClr val="bg1"/>
                </a:solidFill>
                <a:latin typeface="Arial Narrow" pitchFamily="2" charset="0"/>
              </a:rPr>
              <a:t> |</a:t>
            </a:r>
            <a:r>
              <a:rPr lang="fr-FR" sz="800" dirty="0">
                <a:solidFill>
                  <a:schemeClr val="bg1"/>
                </a:solidFill>
                <a:latin typeface="Arial Narrow" pitchFamily="2" charset="0"/>
              </a:rPr>
              <a:t> </a:t>
            </a:r>
            <a:r>
              <a:rPr lang="fr-FR" sz="1100" dirty="0" smtClean="0">
                <a:latin typeface="Arial Narrow" pitchFamily="2" charset="0"/>
              </a:rPr>
              <a:t>anglais </a:t>
            </a:r>
            <a:r>
              <a:rPr lang="fr-FR" sz="800" baseline="30000" dirty="0">
                <a:solidFill>
                  <a:schemeClr val="bg1"/>
                </a:solidFill>
                <a:latin typeface="Arial Narrow" pitchFamily="2" charset="0"/>
              </a:rPr>
              <a:t>|</a:t>
            </a:r>
            <a:r>
              <a:rPr lang="fr-FR" sz="1100" dirty="0">
                <a:solidFill>
                  <a:schemeClr val="bg1"/>
                </a:solidFill>
                <a:latin typeface="Arial Narrow" pitchFamily="2" charset="0"/>
              </a:rPr>
              <a:t> </a:t>
            </a:r>
            <a:r>
              <a:rPr lang="fr-FR" sz="1100" dirty="0" smtClean="0">
                <a:latin typeface="Arial Narrow" pitchFamily="2" charset="0"/>
              </a:rPr>
              <a:t>français</a:t>
            </a:r>
            <a:r>
              <a:rPr lang="fr-FR" sz="1100" dirty="0" smtClean="0">
                <a:latin typeface="Arial Narrow"/>
              </a:rPr>
              <a:t>]</a:t>
            </a:r>
            <a:endParaRPr lang="pt-PT" sz="1100" dirty="0">
              <a:latin typeface="Arial Narrow" pitchFamily="2" charset="0"/>
              <a:cs typeface="Times New Roman" pitchFamily="1" charset="0"/>
            </a:endParaRPr>
          </a:p>
        </p:txBody>
      </p:sp>
      <p:sp>
        <p:nvSpPr>
          <p:cNvPr id="78" name="Retângulo2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GAAAAyywAAHMOAAAsLwAAEAAAACYAAAAIAAAA//////////8="/>
              </a:ext>
            </a:extLst>
          </p:cNvSpPr>
          <p:nvPr/>
        </p:nvSpPr>
        <p:spPr>
          <a:xfrm>
            <a:off x="44450" y="7548245"/>
            <a:ext cx="2664460" cy="38671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100" dirty="0">
                <a:solidFill>
                  <a:srgbClr val="92D050"/>
                </a:solidFill>
                <a:latin typeface="Georgia" pitchFamily="1" charset="0"/>
              </a:rPr>
              <a:t>●</a:t>
            </a:r>
            <a:r>
              <a:rPr lang="en-US" sz="1100" dirty="0">
                <a:latin typeface="Georgia" pitchFamily="1" charset="0"/>
              </a:rPr>
              <a:t> </a:t>
            </a:r>
            <a:r>
              <a:rPr lang="pt-PT" sz="1100" i="1" dirty="0" err="1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Appui</a:t>
            </a:r>
            <a:r>
              <a:rPr lang="pt-PT" sz="1100" i="1" dirty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 à la </a:t>
            </a:r>
            <a:r>
              <a:rPr lang="pt-PT" sz="1100" i="1" dirty="0" err="1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Conférence</a:t>
            </a:r>
            <a:r>
              <a:rPr lang="pt-PT" sz="1100" i="1" dirty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 :</a:t>
            </a:r>
            <a:endParaRPr lang="en-US" sz="1100" i="1" dirty="0">
              <a:solidFill>
                <a:srgbClr val="C00000"/>
              </a:solidFill>
              <a:latin typeface="Arial" pitchFamily="2" charset="0"/>
              <a:cs typeface="Arial" pitchFamily="2" charset="0"/>
            </a:endParaRPr>
          </a:p>
        </p:txBody>
      </p:sp>
      <p:sp>
        <p:nvSpPr>
          <p:cNvPr id="79" name="Retângulo 9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KoQAABbLAAAACAAACYAAAAIAAAA//////////8="/>
              </a:ext>
            </a:extLst>
          </p:cNvSpPr>
          <p:nvPr/>
        </p:nvSpPr>
        <p:spPr>
          <a:xfrm>
            <a:off x="62230" y="6590665"/>
            <a:ext cx="2646680" cy="113664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200" b="1" i="1" dirty="0" err="1" smtClean="0">
                <a:solidFill>
                  <a:srgbClr val="C00000"/>
                </a:solidFill>
                <a:latin typeface="Arial Narrow" pitchFamily="2" charset="0"/>
              </a:rPr>
              <a:t>Exclus</a:t>
            </a:r>
            <a:r>
              <a:rPr lang="en-GB" sz="1200" b="1" i="1" dirty="0" smtClean="0">
                <a:solidFill>
                  <a:srgbClr val="C00000"/>
                </a:solidFill>
                <a:latin typeface="Arial Narrow" pitchFamily="2" charset="0"/>
              </a:rPr>
              <a:t> </a:t>
            </a:r>
            <a:r>
              <a:rPr lang="pt-PT" sz="1200" b="1" i="1" dirty="0" smtClean="0">
                <a:solidFill>
                  <a:srgbClr val="C00000"/>
                </a:solidFill>
                <a:latin typeface="Arial Narrow" pitchFamily="2" charset="0"/>
              </a:rPr>
              <a:t>:</a:t>
            </a:r>
            <a:endParaRPr lang="en-GB" sz="1200" b="1" i="1" dirty="0">
              <a:solidFill>
                <a:srgbClr val="C00000"/>
              </a:solidFill>
              <a:latin typeface="Arial Narrow" pitchFamily="2" charset="0"/>
            </a:endParaRP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fr-FR" sz="1100" dirty="0">
                <a:latin typeface="Arial Narrow" panose="020B0606020202030204" pitchFamily="34" charset="0"/>
              </a:rPr>
              <a:t>Frais de réservation: </a:t>
            </a:r>
            <a:r>
              <a:rPr lang="fr-FR" sz="1100" dirty="0" smtClean="0">
                <a:latin typeface="Arial Narrow" panose="020B0606020202030204" pitchFamily="34" charset="0"/>
              </a:rPr>
              <a:t>125,00 </a:t>
            </a:r>
            <a:r>
              <a:rPr lang="fr-FR" sz="1100" dirty="0">
                <a:latin typeface="Arial Narrow" panose="020B0606020202030204" pitchFamily="34" charset="0"/>
              </a:rPr>
              <a:t>€ par </a:t>
            </a:r>
            <a:r>
              <a:rPr lang="fr-FR" sz="1100" dirty="0" smtClean="0">
                <a:latin typeface="Arial Narrow" panose="020B0606020202030204" pitchFamily="34" charset="0"/>
              </a:rPr>
              <a:t>pax</a:t>
            </a:r>
            <a:r>
              <a:rPr sz="1100" dirty="0">
                <a:latin typeface="Arial Narrow" panose="020B0606020202030204" pitchFamily="34" charset="0"/>
              </a:rPr>
              <a:t/>
            </a:r>
            <a:br>
              <a:rPr sz="1100" dirty="0">
                <a:latin typeface="Arial Narrow" panose="020B0606020202030204" pitchFamily="34" charset="0"/>
              </a:rPr>
            </a:br>
            <a:r>
              <a:rPr lang="pt-PT" sz="1100" b="1" dirty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en-US" sz="1100" dirty="0">
                <a:latin typeface="Arial Narrow" panose="020B0606020202030204" pitchFamily="34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</a:rPr>
              <a:t>Coût du visa: </a:t>
            </a:r>
            <a:r>
              <a:rPr lang="fr-FR" sz="1100" dirty="0" smtClean="0">
                <a:latin typeface="Arial Narrow" panose="020B0606020202030204" pitchFamily="34" charset="0"/>
              </a:rPr>
              <a:t>31,00 </a:t>
            </a:r>
            <a:r>
              <a:rPr lang="fr-FR" sz="1100" dirty="0">
                <a:latin typeface="Arial Narrow" panose="020B0606020202030204" pitchFamily="34" charset="0"/>
              </a:rPr>
              <a:t>€ par </a:t>
            </a:r>
            <a:r>
              <a:rPr lang="fr-FR" sz="1100" dirty="0" smtClean="0">
                <a:latin typeface="Arial Narrow" panose="020B0606020202030204" pitchFamily="34" charset="0"/>
              </a:rPr>
              <a:t>pax</a:t>
            </a:r>
            <a:r>
              <a:rPr sz="1100" dirty="0">
                <a:latin typeface="Arial Narrow" panose="020B0606020202030204" pitchFamily="34" charset="0"/>
              </a:rPr>
              <a:t/>
            </a:r>
            <a:br>
              <a:rPr sz="1100" dirty="0">
                <a:latin typeface="Arial Narrow" panose="020B0606020202030204" pitchFamily="34" charset="0"/>
              </a:rPr>
            </a:b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100" dirty="0" err="1">
                <a:latin typeface="Arial Narrow" panose="020B0606020202030204" pitchFamily="34" charset="0"/>
              </a:rPr>
              <a:t>Voyage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>
                <a:latin typeface="Arial Narrow" panose="020B0606020202030204" pitchFamily="34" charset="0"/>
              </a:rPr>
              <a:t>en</a:t>
            </a:r>
            <a:r>
              <a:rPr lang="pt-PT" sz="1100" dirty="0">
                <a:latin typeface="Arial Narrow" panose="020B0606020202030204" pitchFamily="34" charset="0"/>
              </a:rPr>
              <a:t> </a:t>
            </a:r>
            <a:r>
              <a:rPr lang="pt-PT" sz="1100" dirty="0" err="1" smtClean="0">
                <a:latin typeface="Arial Narrow" panose="020B0606020202030204" pitchFamily="34" charset="0"/>
              </a:rPr>
              <a:t>avion</a:t>
            </a:r>
            <a:endParaRPr lang="pt-PT" sz="1100" dirty="0" smtClean="0">
              <a:latin typeface="Arial Narrow" panose="020B0606020202030204" pitchFamily="34" charset="0"/>
            </a:endParaRPr>
          </a:p>
          <a:p>
            <a:pPr>
              <a:defRPr lang="pt-PT"/>
            </a:pPr>
            <a:r>
              <a:rPr lang="pt-PT" sz="11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 </a:t>
            </a:r>
            <a:r>
              <a:rPr lang="pt-PT" sz="1100" dirty="0">
                <a:latin typeface="Arial Narrow" panose="020B0606020202030204" pitchFamily="34" charset="0"/>
              </a:rPr>
              <a:t>Hébergement </a:t>
            </a:r>
            <a:r>
              <a:rPr lang="pt-PT" sz="1100" dirty="0" smtClean="0">
                <a:latin typeface="Arial Narrow" panose="020B0606020202030204" pitchFamily="34" charset="0"/>
              </a:rPr>
              <a:t>et nuits </a:t>
            </a:r>
            <a:r>
              <a:rPr lang="pt-PT" sz="1100" dirty="0">
                <a:latin typeface="Arial Narrow" panose="020B0606020202030204" pitchFamily="34" charset="0"/>
              </a:rPr>
              <a:t>supplémentaires</a:t>
            </a:r>
            <a:endParaRPr lang="en-GB" sz="1100" dirty="0">
              <a:latin typeface="Arial Narrow" panose="020B0606020202030204" pitchFamily="34" charset="0"/>
              <a:cs typeface="Arial" pitchFamily="2" charset="0"/>
            </a:endParaRPr>
          </a:p>
        </p:txBody>
      </p:sp>
      <p:sp>
        <p:nvSpPr>
          <p:cNvPr id="80" name="CaixaDeTexto 7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MAAAAjjYAAOQMAABDOAAAECAAACYAAAAIAAAA//////////8="/>
              </a:ext>
            </a:extLst>
          </p:cNvSpPr>
          <p:nvPr/>
        </p:nvSpPr>
        <p:spPr>
          <a:xfrm>
            <a:off x="22860" y="8926361"/>
            <a:ext cx="1953611" cy="18953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000" i="1" dirty="0" smtClean="0">
                <a:solidFill>
                  <a:srgbClr val="D8D8D8"/>
                </a:solidFill>
              </a:rPr>
              <a:t>www.atlanticbusinessforum.com</a:t>
            </a:r>
            <a:endParaRPr lang="en-US" sz="1000" i="1" dirty="0">
              <a:solidFill>
                <a:srgbClr val="D8D8D8"/>
              </a:solidFill>
            </a:endParaRPr>
          </a:p>
        </p:txBody>
      </p:sp>
      <p:sp>
        <p:nvSpPr>
          <p:cNvPr id="81" name="Retângulo 9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KoQAABbLAAAACAAACYAAAAIAAAA//////////8="/>
              </a:ext>
            </a:extLst>
          </p:cNvSpPr>
          <p:nvPr/>
        </p:nvSpPr>
        <p:spPr>
          <a:xfrm>
            <a:off x="56513" y="6024880"/>
            <a:ext cx="3529331" cy="56578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fr-FR" sz="1400" b="1" i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Remarques</a:t>
            </a:r>
            <a:r>
              <a:rPr lang="pt-PT" sz="1400" b="1" i="1" dirty="0" smtClean="0">
                <a:solidFill>
                  <a:srgbClr val="C00000"/>
                </a:solidFill>
                <a:latin typeface="Arial Narrow" pitchFamily="2" charset="0"/>
              </a:rPr>
              <a:t>:</a:t>
            </a:r>
          </a:p>
          <a:p>
            <a:r>
              <a:rPr lang="pt-PT" sz="1400" b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»</a:t>
            </a:r>
            <a:r>
              <a:rPr lang="en-US" sz="1400" dirty="0" smtClean="0">
                <a:latin typeface="Arial Narrow" panose="020B0606020202030204" pitchFamily="34" charset="0"/>
              </a:rPr>
              <a:t> </a:t>
            </a:r>
            <a:r>
              <a:rPr lang="fr-FR" sz="1100" dirty="0">
                <a:latin typeface="Arial Narrow" panose="020B0606020202030204" pitchFamily="34" charset="0"/>
              </a:rPr>
              <a:t>Le programme est soumis aux conditions générales.</a:t>
            </a:r>
          </a:p>
        </p:txBody>
      </p:sp>
      <p:sp>
        <p:nvSpPr>
          <p:cNvPr id="82" name="Rectângulo 28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cFQAA7AwAADoiAABODwAAEAAAACYAAAAIAAAA//////////8="/>
              </a:ext>
            </a:extLst>
          </p:cNvSpPr>
          <p:nvPr/>
        </p:nvSpPr>
        <p:spPr>
          <a:xfrm>
            <a:off x="3472179" y="1845310"/>
            <a:ext cx="2153919" cy="38735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600" dirty="0">
                <a:solidFill>
                  <a:srgbClr val="92D050"/>
                </a:solidFill>
                <a:latin typeface="Georgia" pitchFamily="1" charset="0"/>
                <a:ea typeface="Calibri" pitchFamily="2" charset="0"/>
                <a:cs typeface="Calibri" pitchFamily="2" charset="0"/>
              </a:rPr>
              <a:t>●</a:t>
            </a:r>
            <a:r>
              <a:rPr lang="en-US" sz="1600" dirty="0">
                <a:latin typeface="Georgia" pitchFamily="1" charset="0"/>
                <a:ea typeface="Calibri" pitchFamily="2" charset="0"/>
                <a:cs typeface="Calibri" pitchFamily="2" charset="0"/>
              </a:rPr>
              <a:t> </a:t>
            </a:r>
            <a:r>
              <a:rPr lang="pt-PT" sz="1600" i="1" dirty="0" err="1" smtClean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Informations</a:t>
            </a:r>
            <a:r>
              <a:rPr lang="pt-PT" sz="1600" i="1" dirty="0" smtClean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 </a:t>
            </a:r>
            <a:r>
              <a:rPr lang="pt-PT" sz="1600" i="1" dirty="0" err="1" smtClean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utiles</a:t>
            </a:r>
            <a:r>
              <a:rPr lang="pt-PT" sz="1600" i="1" dirty="0" smtClean="0">
                <a:solidFill>
                  <a:srgbClr val="C00000"/>
                </a:solidFill>
                <a:latin typeface="Arial" pitchFamily="2" charset="0"/>
                <a:cs typeface="Arial" pitchFamily="2" charset="0"/>
              </a:rPr>
              <a:t>:</a:t>
            </a:r>
            <a:endParaRPr lang="en-US" sz="2000" i="1" dirty="0">
              <a:solidFill>
                <a:srgbClr val="C00000"/>
              </a:solidFill>
              <a:latin typeface="Arial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83" name="Retângulo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AFQAAhw4AAHspAACXNAAAACAAACYAAAAIAAAA//////////8="/>
              </a:ext>
            </a:extLst>
          </p:cNvSpPr>
          <p:nvPr/>
        </p:nvSpPr>
        <p:spPr>
          <a:xfrm>
            <a:off x="3495040" y="2338705"/>
            <a:ext cx="3248025" cy="6753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ts val="1300"/>
              </a:lnSpc>
            </a:pPr>
            <a:r>
              <a:rPr lang="pt-PT" altLang="pt-PT" sz="1050" b="1" dirty="0" smtClean="0">
                <a:solidFill>
                  <a:srgbClr val="C00000"/>
                </a:solidFill>
                <a:latin typeface="Arial Narrow" pitchFamily="34" charset="0"/>
              </a:rPr>
              <a:t>1. </a:t>
            </a:r>
            <a:r>
              <a:rPr lang="fr-FR" sz="1050" dirty="0">
                <a:latin typeface="Arial Narrow" panose="020B0606020202030204" pitchFamily="34" charset="0"/>
              </a:rPr>
              <a:t>Les citoyens de certains pays sont exemptés de visa pour entrer et séjourner au Cabo-Verde pendant une certaine période. Cependant, aux termes de la loi, il est obligatoire de se pré inscrire au moins 5 jours avant la date de début du voyage, sur la plateforme www.ease.gov.cv. Une taxe d'aéroport est due et doit être payée directement aux autorités compétentes, à l'aéroport d'arrivée : environ 31,00 €.</a:t>
            </a:r>
          </a:p>
          <a:p>
            <a:pPr algn="just">
              <a:lnSpc>
                <a:spcPts val="800"/>
              </a:lnSpc>
            </a:pPr>
            <a:endParaRPr lang="pt-PT" altLang="pt-PT" sz="60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2. </a:t>
            </a:r>
            <a:r>
              <a:rPr lang="fr-FR" altLang="pt-PT" sz="1050" dirty="0">
                <a:latin typeface="Arial Narrow" pitchFamily="34" charset="0"/>
              </a:rPr>
              <a:t>Les frais de réservation ne sont pas remboursables et peuvent être déduits des frais de participation</a:t>
            </a:r>
            <a:r>
              <a:rPr lang="pt-PT" altLang="pt-PT" sz="1050" dirty="0">
                <a:latin typeface="Arial Narrow" pitchFamily="34" charset="0"/>
              </a:rPr>
              <a:t>.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3. </a:t>
            </a:r>
            <a:r>
              <a:rPr lang="fr-FR" altLang="pt-PT" sz="1050" dirty="0">
                <a:latin typeface="Arial Narrow" pitchFamily="34" charset="0"/>
              </a:rPr>
              <a:t>Un participant correctement inscrit (paiement effectué), s'il n'est pas en mesure de participer à l'</a:t>
            </a:r>
            <a:r>
              <a:rPr lang="fr-FR" altLang="pt-PT" sz="1050" dirty="0" err="1">
                <a:latin typeface="Arial Narrow" pitchFamily="34" charset="0"/>
              </a:rPr>
              <a:t>événement</a:t>
            </a:r>
            <a:r>
              <a:rPr lang="fr-FR" altLang="pt-PT" sz="1050" dirty="0">
                <a:latin typeface="Arial Narrow" pitchFamily="34" charset="0"/>
              </a:rPr>
              <a:t>, peut transférer son inscription à un tiers. À cette fin, le remplaçant doit être entièrement identifié.</a:t>
            </a: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4. </a:t>
            </a:r>
            <a:r>
              <a:rPr lang="fr-FR" altLang="pt-PT" sz="1050" dirty="0">
                <a:latin typeface="Arial Narrow" pitchFamily="34" charset="0"/>
              </a:rPr>
              <a:t>L'Organisation a négocié avec ses partenaires pour offrir aux participants à l'</a:t>
            </a:r>
            <a:r>
              <a:rPr lang="fr-FR" altLang="pt-PT" sz="1050" dirty="0" err="1">
                <a:latin typeface="Arial Narrow" pitchFamily="34" charset="0"/>
              </a:rPr>
              <a:t>événement</a:t>
            </a:r>
            <a:r>
              <a:rPr lang="fr-FR" altLang="pt-PT" sz="1050" dirty="0">
                <a:latin typeface="Arial Narrow" pitchFamily="34" charset="0"/>
              </a:rPr>
              <a:t> les meilleurs tarifs pour les hôtels, les vols et les restaurants au Cabo-Verde</a:t>
            </a:r>
            <a:r>
              <a:rPr lang="pt-PT" altLang="pt-PT" sz="1050" dirty="0">
                <a:latin typeface="Arial Narrow" pitchFamily="34" charset="0"/>
              </a:rPr>
              <a:t>.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5. </a:t>
            </a:r>
            <a:r>
              <a:rPr lang="fr-FR" altLang="pt-PT" sz="1050" dirty="0">
                <a:latin typeface="Arial Narrow" pitchFamily="34" charset="0"/>
              </a:rPr>
              <a:t>Le prix du forfait présenté correspond à la participation de 1 Pax. Pour les groupes (minimum 10 personnes), les délégations officielles ou les entités gouvernementales, l'Organisation doit être contactée pour un traitement spécifique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6. </a:t>
            </a:r>
            <a:r>
              <a:rPr lang="fr-FR" altLang="pt-PT" sz="1050" dirty="0">
                <a:latin typeface="Arial Narrow" pitchFamily="34" charset="0"/>
              </a:rPr>
              <a:t>L'hébergement considéré dans ce forfait est sur la liste des hôtels incluse dans les informations générales sur l'</a:t>
            </a:r>
            <a:r>
              <a:rPr lang="fr-FR" altLang="pt-PT" sz="1050" dirty="0" err="1">
                <a:latin typeface="Arial Narrow" pitchFamily="34" charset="0"/>
              </a:rPr>
              <a:t>événement</a:t>
            </a:r>
            <a:r>
              <a:rPr lang="fr-FR" altLang="pt-PT" sz="1050" dirty="0">
                <a:latin typeface="Arial Narrow" pitchFamily="34" charset="0"/>
              </a:rPr>
              <a:t> (www.hotels.emergys.pt/)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7. </a:t>
            </a:r>
            <a:r>
              <a:rPr lang="fr-FR" altLang="pt-PT" sz="1050" dirty="0">
                <a:latin typeface="Arial Narrow" pitchFamily="34" charset="0"/>
              </a:rPr>
              <a:t>Le programme détaillé est disponible sur </a:t>
            </a:r>
            <a:r>
              <a:rPr lang="pt-PT" altLang="pt-PT" sz="1050" dirty="0">
                <a:latin typeface="Arial Narrow" pitchFamily="34" charset="0"/>
              </a:rPr>
              <a:t>www.atlanticbusinessforum.com/.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8. </a:t>
            </a:r>
            <a:r>
              <a:rPr lang="fr-FR" altLang="pt-PT" sz="1050" dirty="0">
                <a:latin typeface="Arial Narrow" pitchFamily="34" charset="0"/>
              </a:rPr>
              <a:t>Ce package est destiné aux participants internationaux</a:t>
            </a:r>
            <a:r>
              <a:rPr lang="pt-PT" altLang="pt-PT" sz="1050" dirty="0">
                <a:latin typeface="Arial Narrow" pitchFamily="34" charset="0"/>
              </a:rPr>
              <a:t>.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9. </a:t>
            </a:r>
            <a:r>
              <a:rPr lang="fr-FR" altLang="pt-PT" sz="1050" dirty="0">
                <a:latin typeface="Arial Narrow" pitchFamily="34" charset="0"/>
              </a:rPr>
              <a:t>Toute modification demandée sera reflétée dans le prix du forfait.</a:t>
            </a:r>
            <a:r>
              <a:rPr lang="pt-PT" altLang="pt-PT" sz="1050" dirty="0">
                <a:latin typeface="Arial Narrow" pitchFamily="34" charset="0"/>
              </a:rPr>
              <a:t>. </a:t>
            </a:r>
          </a:p>
          <a:p>
            <a:pPr algn="just">
              <a:lnSpc>
                <a:spcPts val="800"/>
              </a:lnSpc>
            </a:pPr>
            <a:endParaRPr lang="pt-PT" altLang="pt-PT" sz="1050" dirty="0">
              <a:latin typeface="Arial Narrow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pt-PT" altLang="pt-PT" sz="1050" b="1" dirty="0">
                <a:solidFill>
                  <a:schemeClr val="bg1"/>
                </a:solidFill>
                <a:latin typeface="Arial Narrow" pitchFamily="34" charset="0"/>
              </a:rPr>
              <a:t>10.</a:t>
            </a:r>
            <a:r>
              <a:rPr lang="pt-PT" altLang="pt-PT" sz="105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fr-FR" altLang="pt-PT" sz="1050" dirty="0">
                <a:latin typeface="Arial Narrow" pitchFamily="34" charset="0"/>
              </a:rPr>
              <a:t>Dans les cas où le transporteur aérien officiel ne dessert pas l'itinéraire prévu, l'Organisation peut aider à organiser le voyage avec une autre ligne</a:t>
            </a:r>
            <a:r>
              <a:rPr lang="fr-FR" altLang="pt-PT" sz="1050" dirty="0" smtClean="0">
                <a:latin typeface="Arial Narrow" pitchFamily="34" charset="0"/>
              </a:rPr>
              <a:t>.</a:t>
            </a:r>
          </a:p>
        </p:txBody>
      </p:sp>
      <p:sp>
        <p:nvSpPr>
          <p:cNvPr id="84" name="CaixaDeTexto 4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i////7AwAAOgKAAAyDwAAECAAACYAAAAIAAAA//////////8="/>
              </a:ext>
            </a:extLst>
          </p:cNvSpPr>
          <p:nvPr/>
        </p:nvSpPr>
        <p:spPr>
          <a:xfrm>
            <a:off x="-19050" y="1601470"/>
            <a:ext cx="179197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b="1" i="1" dirty="0" smtClean="0">
                <a:solidFill>
                  <a:srgbClr val="31869B"/>
                </a:solidFill>
              </a:rPr>
              <a:t>PACKAGE </a:t>
            </a:r>
            <a:r>
              <a:rPr lang="en-US" b="1" i="1" dirty="0">
                <a:solidFill>
                  <a:srgbClr val="31869B"/>
                </a:solidFill>
              </a:rPr>
              <a:t>BASE:</a:t>
            </a:r>
          </a:p>
        </p:txBody>
      </p:sp>
      <p:sp>
        <p:nvSpPr>
          <p:cNvPr id="85" name="Rectângulo 39"/>
          <p:cNvSpPr>
            <a:extLst>
              <a:ext uri="smNativeData">
                <pr:smNativeData xmlns="" xmlns:p14="http://schemas.microsoft.com/office/powerpoint/2010/main" xmlns:pr="smNativeData" val="SMDATA_13_6Ee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D1AgAAFBIAAKYVAADsJQAAEAAAACYAAAAIAAAA//////////8="/>
              </a:ext>
            </a:extLst>
          </p:cNvSpPr>
          <p:nvPr/>
        </p:nvSpPr>
        <p:spPr>
          <a:xfrm>
            <a:off x="528320" y="2140859"/>
            <a:ext cx="3057526" cy="399451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ctr"/>
          <a:lstStyle/>
          <a:p>
            <a:pPr>
              <a:lnSpc>
                <a:spcPts val="1800"/>
              </a:lnSpc>
            </a:pPr>
            <a:r>
              <a:rPr lang="fr-FR" sz="1050" dirty="0" smtClean="0">
                <a:latin typeface="Arial Narrow" panose="020B0606020202030204" pitchFamily="34" charset="0"/>
              </a:rPr>
              <a:t>Offre </a:t>
            </a:r>
            <a:r>
              <a:rPr lang="fr-FR" sz="1050" dirty="0">
                <a:latin typeface="Arial Narrow" panose="020B0606020202030204" pitchFamily="34" charset="0"/>
              </a:rPr>
              <a:t>d'un apéritif à l'arrivée</a:t>
            </a:r>
          </a:p>
          <a:p>
            <a:pPr>
              <a:lnSpc>
                <a:spcPts val="1800"/>
              </a:lnSpc>
            </a:pPr>
            <a:r>
              <a:rPr lang="fr-FR" sz="1050" dirty="0" err="1">
                <a:latin typeface="Arial Narrow" panose="020B0606020202030204" pitchFamily="34" charset="0"/>
              </a:rPr>
              <a:t>WiFi</a:t>
            </a:r>
            <a:r>
              <a:rPr lang="fr-FR" sz="1050" dirty="0">
                <a:latin typeface="Arial Narrow" panose="020B0606020202030204" pitchFamily="34" charset="0"/>
              </a:rPr>
              <a:t> disponible à l'hôtel et sur </a:t>
            </a:r>
            <a:r>
              <a:rPr lang="fr-FR" sz="1050" dirty="0" smtClean="0">
                <a:latin typeface="Arial Narrow" panose="020B0606020202030204" pitchFamily="34" charset="0"/>
              </a:rPr>
              <a:t>le lieu d’évènement</a:t>
            </a:r>
            <a:endParaRPr lang="fr-FR" sz="1050" dirty="0">
              <a:latin typeface="Arial Narrow" panose="020B0606020202030204" pitchFamily="34" charset="0"/>
            </a:endParaRP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Documentation de l'événement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Réception de bienvenue [1 pax]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Annales de l'événement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Accès au </a:t>
            </a:r>
            <a:r>
              <a:rPr lang="fr-FR" sz="1050" dirty="0" smtClean="0">
                <a:latin typeface="Arial Narrow" panose="020B0606020202030204" pitchFamily="34" charset="0"/>
              </a:rPr>
              <a:t>Atlantic Business </a:t>
            </a:r>
            <a:r>
              <a:rPr lang="fr-FR" sz="1050" dirty="0">
                <a:latin typeface="Arial Narrow" panose="020B0606020202030204" pitchFamily="34" charset="0"/>
              </a:rPr>
              <a:t>Forum [1 pax</a:t>
            </a:r>
            <a:r>
              <a:rPr lang="fr-FR" sz="1050" dirty="0" smtClean="0">
                <a:latin typeface="Arial Narrow" panose="020B0606020202030204" pitchFamily="34" charset="0"/>
              </a:rPr>
              <a:t>]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Accès au </a:t>
            </a:r>
            <a:r>
              <a:rPr lang="fr-FR" sz="1050" dirty="0">
                <a:latin typeface="Arial Narrow" panose="020B0606020202030204" pitchFamily="34" charset="0"/>
              </a:rPr>
              <a:t>Atlantic Business </a:t>
            </a:r>
            <a:r>
              <a:rPr lang="fr-FR" sz="1050" dirty="0">
                <a:latin typeface="Arial Narrow" panose="020B0606020202030204" pitchFamily="34" charset="0"/>
              </a:rPr>
              <a:t>Round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Accès </a:t>
            </a:r>
            <a:r>
              <a:rPr lang="fr-FR" sz="1050" dirty="0">
                <a:latin typeface="Arial Narrow" panose="020B0606020202030204" pitchFamily="34" charset="0"/>
              </a:rPr>
              <a:t>au </a:t>
            </a:r>
            <a:r>
              <a:rPr lang="fr-FR" sz="1050" dirty="0" smtClean="0">
                <a:latin typeface="Arial Narrow" panose="020B0606020202030204" pitchFamily="34" charset="0"/>
              </a:rPr>
              <a:t> </a:t>
            </a:r>
            <a:r>
              <a:rPr lang="fr-FR" sz="1050" dirty="0" err="1" smtClean="0">
                <a:latin typeface="Arial Narrow" panose="020B0606020202030204" pitchFamily="34" charset="0"/>
              </a:rPr>
              <a:t>Basalt</a:t>
            </a:r>
            <a:r>
              <a:rPr lang="fr-FR" sz="1050" dirty="0" smtClean="0">
                <a:latin typeface="Arial Narrow" panose="020B0606020202030204" pitchFamily="34" charset="0"/>
              </a:rPr>
              <a:t> </a:t>
            </a:r>
            <a:r>
              <a:rPr lang="fr-FR" sz="1050" dirty="0" err="1" smtClean="0">
                <a:latin typeface="Arial Narrow" panose="020B0606020202030204" pitchFamily="34" charset="0"/>
              </a:rPr>
              <a:t>Cinference</a:t>
            </a:r>
            <a:r>
              <a:rPr lang="fr-FR" sz="1050" dirty="0" smtClean="0">
                <a:latin typeface="Arial Narrow" panose="020B0606020202030204" pitchFamily="34" charset="0"/>
              </a:rPr>
              <a:t> </a:t>
            </a:r>
            <a:r>
              <a:rPr lang="fr-FR" sz="1050" dirty="0" smtClean="0">
                <a:latin typeface="Arial Narrow" panose="020B0606020202030204" pitchFamily="34" charset="0"/>
              </a:rPr>
              <a:t>[</a:t>
            </a:r>
            <a:r>
              <a:rPr lang="fr-FR" sz="1050" dirty="0">
                <a:latin typeface="Arial Narrow" panose="020B0606020202030204" pitchFamily="34" charset="0"/>
              </a:rPr>
              <a:t>1 pax]</a:t>
            </a:r>
          </a:p>
          <a:p>
            <a:pPr>
              <a:lnSpc>
                <a:spcPts val="1800"/>
              </a:lnSpc>
            </a:pPr>
            <a:r>
              <a:rPr lang="fr-FR" sz="1050" dirty="0" smtClean="0">
                <a:latin typeface="Arial Narrow" panose="020B0606020202030204" pitchFamily="34" charset="0"/>
              </a:rPr>
              <a:t>Déjeuner </a:t>
            </a:r>
            <a:r>
              <a:rPr lang="fr-FR" sz="1050" dirty="0">
                <a:latin typeface="Arial Narrow" panose="020B0606020202030204" pitchFamily="34" charset="0"/>
              </a:rPr>
              <a:t>buffet [1 </a:t>
            </a:r>
            <a:r>
              <a:rPr lang="fr-FR" sz="1050" dirty="0">
                <a:latin typeface="Arial Narrow" panose="020B0606020202030204" pitchFamily="34" charset="0"/>
              </a:rPr>
              <a:t>pax par </a:t>
            </a:r>
            <a:r>
              <a:rPr lang="fr-FR" sz="1050" dirty="0" smtClean="0">
                <a:latin typeface="Arial Narrow" panose="020B0606020202030204" pitchFamily="34" charset="0"/>
              </a:rPr>
              <a:t>jour</a:t>
            </a:r>
            <a:r>
              <a:rPr lang="fr-FR" sz="1050" dirty="0" smtClean="0">
                <a:latin typeface="Arial Narrow" panose="020B0606020202030204" pitchFamily="34" charset="0"/>
              </a:rPr>
              <a:t>]</a:t>
            </a:r>
            <a:endParaRPr lang="fr-FR" sz="1050" dirty="0">
              <a:latin typeface="Arial Narrow" panose="020B0606020202030204" pitchFamily="34" charset="0"/>
            </a:endParaRP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2 pauses café par jour</a:t>
            </a:r>
          </a:p>
          <a:p>
            <a:pPr>
              <a:lnSpc>
                <a:spcPts val="1800"/>
              </a:lnSpc>
            </a:pPr>
            <a:r>
              <a:rPr lang="fr-FR" sz="1050" dirty="0">
                <a:latin typeface="Arial Narrow" panose="020B0606020202030204" pitchFamily="34" charset="0"/>
              </a:rPr>
              <a:t>Dîner de Gala [1 pax]</a:t>
            </a:r>
          </a:p>
          <a:p>
            <a:pPr>
              <a:lnSpc>
                <a:spcPts val="18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Transfers </a:t>
            </a:r>
          </a:p>
          <a:p>
            <a:pPr>
              <a:lnSpc>
                <a:spcPts val="18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Remise 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sur le transporteur officiel de l’événement </a:t>
            </a:r>
          </a:p>
          <a:p>
            <a:pPr>
              <a:lnSpc>
                <a:spcPts val="18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05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Présence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 </a:t>
            </a:r>
            <a:r>
              <a:rPr lang="pt-PT" sz="105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du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 logo </a:t>
            </a:r>
            <a:r>
              <a:rPr lang="pt-PT" sz="105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sur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 </a:t>
            </a:r>
            <a:r>
              <a:rPr lang="pt-PT" sz="105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le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 site de </a:t>
            </a:r>
            <a:r>
              <a:rPr lang="pt-PT" sz="105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l’événement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 </a:t>
            </a:r>
          </a:p>
          <a:p>
            <a:pPr>
              <a:lnSpc>
                <a:spcPts val="6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 lang="pt-PT" sz="105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2" charset="0"/>
            </a:endParaRPr>
          </a:p>
          <a:p>
            <a:pPr>
              <a:lnSpc>
                <a:spcPts val="12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Divulgation de la demande et offre d’opportunités 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d’affaires</a:t>
            </a:r>
          </a:p>
          <a:p>
            <a:pPr>
              <a:lnSpc>
                <a:spcPts val="12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sur </a:t>
            </a:r>
            <a:r>
              <a:rPr lang="pt-PT" sz="105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le site de l’événement pendant </a:t>
            </a:r>
            <a:r>
              <a:rPr lang="pt-PT" sz="12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2" charset="0"/>
              </a:rPr>
              <a:t>6 mois.</a:t>
            </a:r>
          </a:p>
        </p:txBody>
      </p:sp>
      <p:sp>
        <p:nvSpPr>
          <p:cNvPr id="86" name="CaixaDeTexto 93"/>
          <p:cNvSpPr>
            <a:extLst>
              <a:ext uri="smNativeData">
                <pr:smNativeData xmlns="" xmlns:p14="http://schemas.microsoft.com/office/powerpoint/2010/main" xmlns:pr="smNativeData" val="SMDATA_13_6Ee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lAwAAsg4AANIHAADHEAAAECAAACYAAAAIAAAA//////////8="/>
              </a:ext>
            </a:extLst>
          </p:cNvSpPr>
          <p:nvPr/>
        </p:nvSpPr>
        <p:spPr>
          <a:xfrm>
            <a:off x="378657" y="1797685"/>
            <a:ext cx="1212215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600" b="1" i="1" dirty="0" err="1">
                <a:solidFill>
                  <a:srgbClr val="C00000"/>
                </a:solidFill>
                <a:latin typeface="Arial Narrow" pitchFamily="2" charset="0"/>
                <a:cs typeface="Arial" pitchFamily="2" charset="0"/>
              </a:rPr>
              <a:t>Comprend</a:t>
            </a:r>
            <a:r>
              <a:rPr lang="pt-PT" sz="1600" b="1" i="1" dirty="0">
                <a:solidFill>
                  <a:srgbClr val="C00000"/>
                </a:solidFill>
                <a:latin typeface="Arial Narrow" pitchFamily="2" charset="0"/>
                <a:cs typeface="Arial" pitchFamily="2" charset="0"/>
              </a:rPr>
              <a:t> </a:t>
            </a:r>
            <a:r>
              <a:rPr lang="pt-PT" sz="1600" b="1" dirty="0" smtClean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: </a:t>
            </a:r>
            <a:endParaRPr lang="en-US" sz="1600" b="1" i="1" dirty="0">
              <a:solidFill>
                <a:srgbClr val="31869B"/>
              </a:solidFill>
            </a:endParaRPr>
          </a:p>
        </p:txBody>
      </p:sp>
      <p:sp>
        <p:nvSpPr>
          <p:cNvPr id="88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LBEAADoBAADCJQAAEAAAACYAAAAIAAAA//////////8="/>
              </a:ext>
            </a:extLst>
          </p:cNvSpPr>
          <p:nvPr/>
        </p:nvSpPr>
        <p:spPr>
          <a:xfrm>
            <a:off x="324014" y="2067973"/>
            <a:ext cx="0" cy="4049205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0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yBIAAOsCAADIEgAAAAAAACYAAAAIAAAA//////////8="/>
              </a:ext>
            </a:extLst>
          </p:cNvSpPr>
          <p:nvPr/>
        </p:nvSpPr>
        <p:spPr>
          <a:xfrm rot="5400000">
            <a:off x="459269" y="2334730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1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YBQAAPMCAABgFAAAAAAAACYAAAAIAAAA//////////8="/>
              </a:ext>
            </a:extLst>
          </p:cNvSpPr>
          <p:nvPr/>
        </p:nvSpPr>
        <p:spPr>
          <a:xfrm rot="5400000">
            <a:off x="463714" y="2558217"/>
            <a:ext cx="0" cy="280035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2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BDAQAA3RUAAPsCAADdFQAAAAAAACYAAAAIAAAA//////////8="/>
              </a:ext>
            </a:extLst>
          </p:cNvSpPr>
          <p:nvPr/>
        </p:nvSpPr>
        <p:spPr>
          <a:xfrm rot="5400000">
            <a:off x="469429" y="277685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3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WhcAAO8CAABaFwAAAAAAACYAAAAIAAAA//////////8="/>
              </a:ext>
            </a:extLst>
          </p:cNvSpPr>
          <p:nvPr/>
        </p:nvSpPr>
        <p:spPr>
          <a:xfrm rot="5400000">
            <a:off x="461809" y="300672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4" name="Linha1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aBoAAO8CAABoGgAAAAAAACYAAAAIAAAA//////////8="/>
              </a:ext>
            </a:extLst>
          </p:cNvSpPr>
          <p:nvPr/>
        </p:nvSpPr>
        <p:spPr>
          <a:xfrm rot="5400000">
            <a:off x="461809" y="323659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5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L47T1g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FhwAAO8CAAAWHAAAAAAAACYAAAAIAAAA//////////8="/>
              </a:ext>
            </a:extLst>
          </p:cNvSpPr>
          <p:nvPr/>
        </p:nvSpPr>
        <p:spPr>
          <a:xfrm rot="5400000">
            <a:off x="461809" y="346138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6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ph0AAPMCAACmHQAAAAAAACYAAAAIAAAA//////////8="/>
              </a:ext>
            </a:extLst>
          </p:cNvSpPr>
          <p:nvPr/>
        </p:nvSpPr>
        <p:spPr>
          <a:xfrm rot="5400000">
            <a:off x="463714" y="3695383"/>
            <a:ext cx="0" cy="280035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7" name="Linha2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C/AgAArw8AAI0DAACvDwAAEAAAACYAAAAIAAAA//////////8="/>
              </a:ext>
            </a:extLst>
          </p:cNvSpPr>
          <p:nvPr/>
        </p:nvSpPr>
        <p:spPr>
          <a:xfrm rot="5400000">
            <a:off x="379293" y="1892935"/>
            <a:ext cx="0" cy="13081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8" name="Conexão recta 2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SAgAAog8AANICAACaEAAAEAAAACYAAAAIAAAA//////////8="/>
              </a:ext>
            </a:extLst>
          </p:cNvSpPr>
          <p:nvPr/>
        </p:nvSpPr>
        <p:spPr>
          <a:xfrm>
            <a:off x="325953" y="1950085"/>
            <a:ext cx="0" cy="15748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99" name="Linha12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Ox8AAOgCAAA7HwAAAAAAACYAAAAIAAAA//////////8="/>
              </a:ext>
            </a:extLst>
          </p:cNvSpPr>
          <p:nvPr/>
        </p:nvSpPr>
        <p:spPr>
          <a:xfrm rot="5400000">
            <a:off x="457364" y="391096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0" name="Linha11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zCAAAOgCAADMIAAAAAAAACYAAAAIAAAA//////////8="/>
              </a:ext>
            </a:extLst>
          </p:cNvSpPr>
          <p:nvPr/>
        </p:nvSpPr>
        <p:spPr>
          <a:xfrm rot="5400000">
            <a:off x="457364" y="4145280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1" name="Linha13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ciUAAOgCAAByJQAAAAAAACYAAAAIAAAA//////////8="/>
              </a:ext>
            </a:extLst>
          </p:cNvSpPr>
          <p:nvPr/>
        </p:nvSpPr>
        <p:spPr>
          <a:xfrm rot="5400000">
            <a:off x="457364" y="5518653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2" name="Linha15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</a:ext>
            </a:extLst>
          </p:cNvSpPr>
          <p:nvPr/>
        </p:nvSpPr>
        <p:spPr>
          <a:xfrm rot="5400000">
            <a:off x="452919" y="4599940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3" name="Linha14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2AQAAXCIAAO8CAABcIgAAAAAAACYAAAAIAAAA//////////8="/>
              </a:ext>
            </a:extLst>
          </p:cNvSpPr>
          <p:nvPr/>
        </p:nvSpPr>
        <p:spPr>
          <a:xfrm rot="5400000">
            <a:off x="461174" y="4374833"/>
            <a:ext cx="0" cy="280035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6" name="Linha15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</a:ext>
            </a:extLst>
          </p:cNvSpPr>
          <p:nvPr/>
        </p:nvSpPr>
        <p:spPr>
          <a:xfrm rot="5400000">
            <a:off x="453356" y="4828540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7" name="Linha15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</a:ext>
            </a:extLst>
          </p:cNvSpPr>
          <p:nvPr/>
        </p:nvSpPr>
        <p:spPr>
          <a:xfrm rot="5400000">
            <a:off x="453356" y="5057140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Linha15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</a:ext>
            </a:extLst>
          </p:cNvSpPr>
          <p:nvPr/>
        </p:nvSpPr>
        <p:spPr>
          <a:xfrm rot="5400000">
            <a:off x="453356" y="527621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Linha15"/>
          <p:cNvSpPr>
            <a:extLst>
              <a:ext uri="smNativeData">
                <pr:smNativeData xmlns="" xmlns:p14="http://schemas.microsoft.com/office/powerpoint/2010/main" xmlns:pr="smNativeData" val="SMDATA_13_6Ee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</a:ext>
            </a:extLst>
          </p:cNvSpPr>
          <p:nvPr/>
        </p:nvSpPr>
        <p:spPr>
          <a:xfrm rot="5400000">
            <a:off x="462881" y="5852795"/>
            <a:ext cx="0" cy="27940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pic>
        <p:nvPicPr>
          <p:cNvPr id="38" name="Picture 2" descr="E:\DOSSIER 2020\atlanticbusinessforum\logos\abf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9" y="21739"/>
            <a:ext cx="3517661" cy="51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61050" y="1343793"/>
            <a:ext cx="294640" cy="26686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1200"/>
              </a:lnSpc>
            </a:pPr>
            <a:r>
              <a:rPr lang="pt-PT" dirty="0" smtClean="0">
                <a:solidFill>
                  <a:srgbClr val="FF0000"/>
                </a:solidFill>
                <a:latin typeface="Arial Narrow"/>
              </a:rPr>
              <a:t>■</a:t>
            </a:r>
            <a:endParaRPr lang="pt-P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485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lti</dc:creator>
  <cp:lastModifiedBy>Base</cp:lastModifiedBy>
  <cp:revision>41</cp:revision>
  <dcterms:created xsi:type="dcterms:W3CDTF">2015-07-20T08:54:07Z</dcterms:created>
  <dcterms:modified xsi:type="dcterms:W3CDTF">2023-05-28T11:16:55Z</dcterms:modified>
</cp:coreProperties>
</file>