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0EC"/>
    <a:srgbClr val="6CBAD2"/>
    <a:srgbClr val="60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02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9F134-4527-40E4-9BD9-6BA555601DE4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CD2E8-4238-413C-90BE-DE11A94148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08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CD2E8-4238-413C-90BE-DE11A941484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75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2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55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03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24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6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9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9A6-E696-4B10-B061-CC3D53C57408}" type="datetimeFigureOut">
              <a:rPr lang="fr-FR" smtClean="0"/>
              <a:t>04/09/2022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F924A-8E60-4BBC-952F-5AC33AC1AC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87183" cy="9144000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490872" y="8872735"/>
            <a:ext cx="60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chemeClr val="bg1"/>
                </a:solidFill>
                <a:latin typeface="Agency FB" pitchFamily="34" charset="0"/>
              </a:rPr>
              <a:t>Alvará nº: 3210             E-mail: info@setimocontinente.com       www.setimocontinente.com</a:t>
            </a:r>
            <a:endParaRPr lang="pt-PT" sz="14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02816" y="1005823"/>
            <a:ext cx="27687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solidFill>
                  <a:srgbClr val="31869B"/>
                </a:solidFill>
                <a:latin typeface="Felix Titling" panose="04060505060202020A04" pitchFamily="82" charset="0"/>
              </a:rPr>
              <a:t>BASE PACKAGE:</a:t>
            </a:r>
          </a:p>
          <a:p>
            <a:r>
              <a:rPr lang="pt-PT" sz="1200" b="1" i="1" dirty="0" smtClean="0">
                <a:solidFill>
                  <a:schemeClr val="bg1"/>
                </a:solidFill>
                <a:latin typeface="Felix Titling" panose="04060505060202020A04" pitchFamily="82" charset="0"/>
              </a:rPr>
              <a:t>INCLUI</a:t>
            </a:r>
            <a:r>
              <a:rPr lang="pt-PT" sz="1200" b="1" i="1" dirty="0">
                <a:solidFill>
                  <a:schemeClr val="bg1"/>
                </a:solidFill>
                <a:latin typeface="Felix Titling" panose="04060505060202020A04" pitchFamily="82" charset="0"/>
              </a:rPr>
              <a:t>:</a:t>
            </a: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</a:t>
            </a:r>
            <a:r>
              <a:rPr lang="pt-PT" sz="12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pt-PT" sz="1200" dirty="0">
                <a:latin typeface="Arial Narrow" panose="020B0606020202030204" pitchFamily="34" charset="0"/>
              </a:rPr>
              <a:t>Event </a:t>
            </a:r>
            <a:r>
              <a:rPr lang="pt-PT" sz="1200" dirty="0" smtClean="0">
                <a:latin typeface="Arial Narrow" panose="020B0606020202030204" pitchFamily="34" charset="0"/>
              </a:rPr>
              <a:t>Documentation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Welcome </a:t>
            </a:r>
            <a:r>
              <a:rPr lang="pt-PT" sz="1200" dirty="0" smtClean="0">
                <a:latin typeface="Arial Narrow" panose="020B0606020202030204" pitchFamily="34" charset="0"/>
              </a:rPr>
              <a:t>Reception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Access to the </a:t>
            </a:r>
            <a:r>
              <a:rPr lang="pt-PT" sz="1200" dirty="0" smtClean="0">
                <a:latin typeface="Arial Narrow" panose="020B0606020202030204" pitchFamily="34" charset="0"/>
              </a:rPr>
              <a:t>Basalt Conference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Access to the </a:t>
            </a:r>
            <a:r>
              <a:rPr lang="pt-PT" sz="1200" dirty="0" smtClean="0">
                <a:latin typeface="Arial Narrow" panose="020B0606020202030204" pitchFamily="34" charset="0"/>
              </a:rPr>
              <a:t>Basalt Roundtable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/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en-US" sz="1200" dirty="0">
                <a:latin typeface="Arial Narrow" panose="020B0606020202030204" pitchFamily="34" charset="0"/>
              </a:rPr>
              <a:t>2 Coffee breaks per </a:t>
            </a:r>
            <a:r>
              <a:rPr lang="en-US" sz="1200" dirty="0" smtClean="0">
                <a:latin typeface="Arial Narrow" panose="020B0606020202030204" pitchFamily="34" charset="0"/>
              </a:rPr>
              <a:t>day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 smtClean="0">
                <a:latin typeface="Arial Narrow" panose="020B0606020202030204" pitchFamily="34" charset="0"/>
              </a:rPr>
              <a:t>Transfers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b="1" dirty="0" smtClean="0">
              <a:solidFill>
                <a:srgbClr val="3D20EC"/>
              </a:solidFill>
              <a:latin typeface="Arial Narrow" pitchFamily="34" charset="0"/>
              <a:cs typeface="Arial"/>
            </a:endParaRPr>
          </a:p>
          <a:p>
            <a:pPr fontAlgn="base"/>
            <a:r>
              <a:rPr lang="pt-PT" sz="1200" b="1" dirty="0" smtClean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Lunch during the </a:t>
            </a:r>
            <a:r>
              <a:rPr lang="pt-PT" sz="1200" dirty="0" smtClean="0">
                <a:latin typeface="Arial Narrow" panose="020B0606020202030204" pitchFamily="34" charset="0"/>
              </a:rPr>
              <a:t>Event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[1 </a:t>
            </a:r>
            <a:r>
              <a:rPr lang="en-US" sz="1200" dirty="0" err="1"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pt-PT" sz="1200" dirty="0" smtClean="0">
              <a:latin typeface="Arial Narrow" pitchFamily="34" charset="0"/>
            </a:endParaRP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pt-PT" sz="1200" dirty="0">
                <a:latin typeface="Arial Narrow" panose="020B0606020202030204" pitchFamily="34" charset="0"/>
              </a:rPr>
              <a:t>Welcome </a:t>
            </a:r>
            <a:r>
              <a:rPr lang="pt-PT" sz="1200" dirty="0" smtClean="0">
                <a:latin typeface="Arial Narrow" panose="020B0606020202030204" pitchFamily="34" charset="0"/>
              </a:rPr>
              <a:t>dinner</a:t>
            </a:r>
          </a:p>
          <a:p>
            <a:r>
              <a:rPr lang="pt-PT" sz="1200" b="1" dirty="0">
                <a:solidFill>
                  <a:schemeClr val="bg1"/>
                </a:solidFill>
                <a:latin typeface="Arial Narrow" pitchFamily="34" charset="0"/>
                <a:cs typeface="Arial"/>
              </a:rPr>
              <a:t>■ 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Discount </a:t>
            </a:r>
            <a:r>
              <a:rPr lang="en-US" sz="1200" dirty="0">
                <a:latin typeface="Arial Narrow" pitchFamily="2" charset="0"/>
                <a:ea typeface="Calibri" pitchFamily="2" charset="0"/>
                <a:cs typeface="Arial" pitchFamily="2" charset="0"/>
              </a:rPr>
              <a:t>in the official airline of the </a:t>
            </a:r>
            <a:r>
              <a:rPr lang="en-US" sz="1200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event</a:t>
            </a:r>
            <a:endParaRPr lang="en-US" sz="1300" dirty="0">
              <a:latin typeface="Arial Narrow" pitchFamily="2" charset="0"/>
              <a:ea typeface="Calibri" pitchFamily="2" charset="0"/>
              <a:cs typeface="Arial" pitchFamily="2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29624"/>
              </p:ext>
            </p:extLst>
          </p:nvPr>
        </p:nvGraphicFramePr>
        <p:xfrm>
          <a:off x="0" y="7973470"/>
          <a:ext cx="6885384" cy="116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704"/>
                <a:gridCol w="1656184"/>
                <a:gridCol w="432048"/>
                <a:gridCol w="432048"/>
                <a:gridCol w="504056"/>
                <a:gridCol w="504056"/>
                <a:gridCol w="504056"/>
                <a:gridCol w="504056"/>
                <a:gridCol w="720080"/>
                <a:gridCol w="864096"/>
              </a:tblGrid>
              <a:tr h="171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HOTEL CLASS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CITY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TYPES OF ROOMS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CAMA </a:t>
                      </a:r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EXTRA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b="1" i="0" u="none" strike="noStrike" dirty="0" smtClean="0">
                          <a:solidFill>
                            <a:srgbClr val="3D20EC"/>
                          </a:solidFill>
                          <a:effectLst/>
                          <a:latin typeface="Arial Narrow"/>
                        </a:rPr>
                        <a:t>p / </a:t>
                      </a:r>
                      <a:r>
                        <a:rPr lang="en-US" sz="900" dirty="0" smtClean="0">
                          <a:latin typeface="Arial Narrow" pitchFamily="2" charset="0"/>
                        </a:rPr>
                        <a:t>night</a:t>
                      </a:r>
                      <a:endParaRPr lang="pt-PT" sz="900" b="1" i="0" u="none" strike="noStrike" dirty="0" smtClean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</a:tr>
              <a:tr h="18814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SINGLE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DOUBLE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solidFill>
                            <a:srgbClr val="3D20EC"/>
                          </a:solidFill>
                          <a:effectLst/>
                        </a:rPr>
                        <a:t>SUPL </a:t>
                      </a:r>
                      <a:r>
                        <a:rPr lang="pt-PT" sz="900" b="1" u="none" strike="noStrike" dirty="0" smtClean="0">
                          <a:solidFill>
                            <a:srgbClr val="3D20EC"/>
                          </a:solidFill>
                          <a:effectLst/>
                        </a:rPr>
                        <a:t>SINGLE</a:t>
                      </a:r>
                    </a:p>
                    <a:p>
                      <a:pPr algn="ctr" fontAlgn="ctr"/>
                      <a:r>
                        <a:rPr lang="pt-PT" sz="900" b="1" i="0" u="none" strike="noStrike" dirty="0" smtClean="0">
                          <a:solidFill>
                            <a:srgbClr val="3D20EC"/>
                          </a:solidFill>
                          <a:effectLst/>
                          <a:latin typeface="Arial Narrow"/>
                        </a:rPr>
                        <a:t>p / </a:t>
                      </a:r>
                      <a:r>
                        <a:rPr lang="en-US" sz="900" dirty="0" smtClean="0">
                          <a:latin typeface="Arial Narrow" pitchFamily="2" charset="0"/>
                        </a:rPr>
                        <a:t>night</a:t>
                      </a:r>
                      <a:endParaRPr lang="pt-PT" sz="900" b="1" i="0" u="none" strike="noStrike" dirty="0">
                        <a:solidFill>
                          <a:srgbClr val="3D20EC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8938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 Pax/N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5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10 Pax/N</a:t>
                      </a:r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>
                          <a:effectLst/>
                        </a:rPr>
                        <a:t>€ </a:t>
                      </a:r>
                      <a:r>
                        <a:rPr lang="pt-PT" sz="900" u="none" strike="noStrike" dirty="0" smtClean="0">
                          <a:effectLst/>
                        </a:rPr>
                        <a:t>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71043">
                <a:tc>
                  <a:txBody>
                    <a:bodyPr/>
                    <a:lstStyle/>
                    <a:p>
                      <a:pPr algn="ctr" fontAlgn="b"/>
                      <a:endParaRPr lang="pt-PT" sz="900" b="1" i="0" u="none" strike="noStrike" dirty="0">
                        <a:solidFill>
                          <a:srgbClr val="7030A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Praia / Dakar / Abidjan / Lisbon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900" u="none" strike="noStrike" dirty="0" smtClean="0">
                          <a:effectLst/>
                        </a:rPr>
                        <a:t>€ 000.00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€ 00.00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pSp>
        <p:nvGrpSpPr>
          <p:cNvPr id="18" name="Grupo 7"/>
          <p:cNvGrpSpPr/>
          <p:nvPr/>
        </p:nvGrpSpPr>
        <p:grpSpPr>
          <a:xfrm>
            <a:off x="5095427" y="477525"/>
            <a:ext cx="1717949" cy="1286163"/>
            <a:chOff x="1140752" y="1259632"/>
            <a:chExt cx="1717949" cy="1286163"/>
          </a:xfrm>
          <a:solidFill>
            <a:schemeClr val="bg1"/>
          </a:solidFill>
        </p:grpSpPr>
        <p:sp>
          <p:nvSpPr>
            <p:cNvPr id="19" name="Explosão 2 14"/>
            <p:cNvSpPr/>
            <p:nvPr/>
          </p:nvSpPr>
          <p:spPr>
            <a:xfrm rot="1920000">
              <a:off x="1140752" y="1259632"/>
              <a:ext cx="1717949" cy="1286163"/>
            </a:xfrm>
            <a:prstGeom prst="irregularSeal2">
              <a:avLst/>
            </a:prstGeom>
            <a:grpFill/>
            <a:ln>
              <a:solidFill>
                <a:srgbClr val="6CBA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6"/>
            <p:cNvSpPr txBox="1"/>
            <p:nvPr/>
          </p:nvSpPr>
          <p:spPr>
            <a:xfrm>
              <a:off x="1480602" y="1607121"/>
              <a:ext cx="1012291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pt-PT" sz="1400" b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FROM</a:t>
              </a:r>
              <a:endParaRPr lang="pt-PT" sz="1400" b="1" dirty="0" smtClean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pt-PT" sz="1400" b="1" i="1" dirty="0" smtClean="0">
                  <a:solidFill>
                    <a:srgbClr val="3D20EC"/>
                  </a:solidFill>
                  <a:latin typeface="Felix Titling" panose="04060505060202020A04" pitchFamily="82" charset="0"/>
                </a:rPr>
                <a:t>€ 000.00</a:t>
              </a:r>
              <a:endParaRPr lang="pt-PT" sz="1400" b="1" i="1" dirty="0">
                <a:solidFill>
                  <a:srgbClr val="3D20EC"/>
                </a:solidFill>
                <a:latin typeface="Felix Titling" panose="04060505060202020A04" pitchFamily="82" charset="0"/>
              </a:endParaRPr>
            </a:p>
          </p:txBody>
        </p:sp>
      </p:grpSp>
      <p:sp>
        <p:nvSpPr>
          <p:cNvPr id="2" name="Right Triangle 1"/>
          <p:cNvSpPr/>
          <p:nvPr/>
        </p:nvSpPr>
        <p:spPr>
          <a:xfrm>
            <a:off x="7557" y="4716018"/>
            <a:ext cx="4221088" cy="328613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915" y="74177"/>
            <a:ext cx="1939033" cy="511126"/>
          </a:xfrm>
          <a:prstGeom prst="rect">
            <a:avLst/>
          </a:prstGeom>
        </p:spPr>
      </p:pic>
      <p:sp>
        <p:nvSpPr>
          <p:cNvPr id="21" name="CaixaDeTexto 53"/>
          <p:cNvSpPr txBox="1">
            <a:spLocks noChangeArrowheads="1"/>
          </p:cNvSpPr>
          <p:nvPr/>
        </p:nvSpPr>
        <p:spPr bwMode="auto">
          <a:xfrm>
            <a:off x="109075" y="6389611"/>
            <a:ext cx="20090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rgbClr val="3EA4BA"/>
                </a:solidFill>
                <a:latin typeface="Felix Titling" pitchFamily="82" charset="0"/>
              </a:rPr>
              <a:t>EMERGYS</a:t>
            </a:r>
            <a:endParaRPr lang="en-US" altLang="pt-PT" sz="1600" b="1" dirty="0">
              <a:solidFill>
                <a:srgbClr val="3EA4BA"/>
              </a:solidFill>
              <a:latin typeface="Felix Titling" pitchFamily="82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Apartado nº 1042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Código Postal nº 7600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Praia 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>
                <a:latin typeface="Arial Narrow" pitchFamily="34" charset="0"/>
              </a:rPr>
              <a:t>República de Cabo Verde 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dirty="0" smtClean="0">
                <a:latin typeface="Arial Narrow" pitchFamily="34" charset="0"/>
              </a:rPr>
              <a:t>events</a:t>
            </a:r>
            <a:r>
              <a:rPr lang="en-US" altLang="pt-PT" sz="1100" dirty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 smtClean="0">
                <a:latin typeface="Arial Narrow" pitchFamily="34" charset="0"/>
              </a:rPr>
              <a:t>info@emergys.pt</a:t>
            </a:r>
          </a:p>
          <a:p>
            <a:pPr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helpdesk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</a:t>
            </a:r>
            <a:r>
              <a:rPr lang="en-US" altLang="pt-PT" sz="1100" dirty="0">
                <a:latin typeface="Arial Narrow" pitchFamily="34" charset="0"/>
              </a:rPr>
              <a:t>.</a:t>
            </a:r>
            <a:r>
              <a:rPr lang="en-US" altLang="pt-PT" sz="1100" dirty="0" err="1">
                <a:latin typeface="Arial Narrow" pitchFamily="34" charset="0"/>
              </a:rPr>
              <a:t>pt</a:t>
            </a:r>
            <a:endParaRPr lang="en-US" altLang="pt-PT" sz="1100" dirty="0">
              <a:latin typeface="Arial Narrow" pitchFamily="34" charset="0"/>
            </a:endParaRPr>
          </a:p>
          <a:p>
            <a:pPr>
              <a:lnSpc>
                <a:spcPts val="12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pt-PT" sz="1100" dirty="0">
                <a:latin typeface="Arial Narrow" pitchFamily="34" charset="0"/>
              </a:rPr>
              <a:t>www.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>
                <a:latin typeface="Arial Narrow" pitchFamily="34" charset="0"/>
              </a:rPr>
              <a:t>.com</a:t>
            </a:r>
          </a:p>
        </p:txBody>
      </p:sp>
      <p:pic>
        <p:nvPicPr>
          <p:cNvPr id="16" name="Picture 2" descr="E:\DOSSIER 2020\atlanticbusinesscenter\flag\flag-waving-25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26" y="6034831"/>
            <a:ext cx="471118" cy="3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ight Triangle 21"/>
          <p:cNvSpPr/>
          <p:nvPr/>
        </p:nvSpPr>
        <p:spPr>
          <a:xfrm flipH="1">
            <a:off x="2659583" y="4716016"/>
            <a:ext cx="4221088" cy="329608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205" y="7596336"/>
            <a:ext cx="1322723" cy="384016"/>
          </a:xfrm>
          <a:prstGeom prst="rect">
            <a:avLst/>
          </a:prstGeom>
        </p:spPr>
      </p:pic>
      <p:sp>
        <p:nvSpPr>
          <p:cNvPr id="23" name="CaixaDeTexto 53"/>
          <p:cNvSpPr txBox="1">
            <a:spLocks noChangeArrowheads="1"/>
          </p:cNvSpPr>
          <p:nvPr/>
        </p:nvSpPr>
        <p:spPr bwMode="auto">
          <a:xfrm>
            <a:off x="101518" y="547109"/>
            <a:ext cx="157579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pt-PT" sz="1600" b="1" i="1" dirty="0" err="1" smtClean="0">
                <a:solidFill>
                  <a:srgbClr val="3EA4BA"/>
                </a:solidFill>
                <a:latin typeface="Felix Titling" pitchFamily="82" charset="0"/>
              </a:rPr>
              <a:t>cabo</a:t>
            </a:r>
            <a:r>
              <a:rPr lang="en-US" altLang="pt-PT" sz="1600" b="1" i="1" dirty="0" smtClean="0">
                <a:solidFill>
                  <a:srgbClr val="3EA4BA"/>
                </a:solidFill>
                <a:latin typeface="Felix Titling" pitchFamily="82" charset="0"/>
              </a:rPr>
              <a:t> </a:t>
            </a:r>
            <a:r>
              <a:rPr lang="en-US" altLang="pt-PT" sz="1600" b="1" i="1" dirty="0" err="1" smtClean="0">
                <a:solidFill>
                  <a:srgbClr val="3EA4BA"/>
                </a:solidFill>
                <a:latin typeface="Felix Titling" pitchFamily="82" charset="0"/>
              </a:rPr>
              <a:t>verde</a:t>
            </a:r>
            <a:endParaRPr lang="en-US" altLang="pt-PT" sz="1600" b="1" i="1" dirty="0">
              <a:solidFill>
                <a:srgbClr val="3EA4BA"/>
              </a:solidFill>
              <a:latin typeface="Felix Titling" pitchFamily="82" charset="0"/>
            </a:endParaRPr>
          </a:p>
        </p:txBody>
      </p:sp>
      <p:sp>
        <p:nvSpPr>
          <p:cNvPr id="24" name="CaixaDeTexto 53"/>
          <p:cNvSpPr txBox="1">
            <a:spLocks noChangeArrowheads="1"/>
          </p:cNvSpPr>
          <p:nvPr/>
        </p:nvSpPr>
        <p:spPr bwMode="auto">
          <a:xfrm>
            <a:off x="4941168" y="5720084"/>
            <a:ext cx="195220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Mr Pedro IVAN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de-DE" altLang="pt-PT" sz="1100" dirty="0" smtClean="0"/>
              <a:t>TM: +351 927 645 198</a:t>
            </a:r>
            <a:endParaRPr lang="de-DE" altLang="pt-PT" sz="1100" dirty="0"/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de-DE" altLang="pt-PT" sz="1100" dirty="0" smtClean="0"/>
              <a:t>Tel</a:t>
            </a:r>
            <a:r>
              <a:rPr lang="de-DE" altLang="pt-PT" sz="1100" dirty="0"/>
              <a:t>: </a:t>
            </a:r>
            <a:r>
              <a:rPr lang="de-DE" altLang="pt-PT" sz="1100" dirty="0" smtClean="0"/>
              <a:t>+351 </a:t>
            </a:r>
            <a:r>
              <a:rPr lang="pt-PT" sz="1100" dirty="0"/>
              <a:t>218 009 </a:t>
            </a:r>
            <a:r>
              <a:rPr lang="pt-PT" sz="1100" dirty="0" smtClean="0"/>
              <a:t>310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>
                <a:latin typeface="Arial Narrow" pitchFamily="34" charset="0"/>
              </a:rPr>
              <a:t>WhatsApp: +351 </a:t>
            </a:r>
            <a:r>
              <a:rPr lang="de-DE" altLang="pt-PT" sz="1100" dirty="0"/>
              <a:t>927 645 </a:t>
            </a:r>
            <a:r>
              <a:rPr lang="de-DE" altLang="pt-PT" sz="1100" dirty="0" smtClean="0"/>
              <a:t>198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pt-PT" altLang="pt-PT" sz="1100" dirty="0" smtClean="0">
                <a:latin typeface="Arial Narrow" pitchFamily="34" charset="0"/>
              </a:rPr>
              <a:t>pedro.ivan</a:t>
            </a:r>
            <a:r>
              <a:rPr lang="en-US" altLang="pt-PT" sz="1100" dirty="0" smtClean="0">
                <a:latin typeface="Arial Narrow" pitchFamily="34" charset="0"/>
              </a:rPr>
              <a:t>@</a:t>
            </a:r>
            <a:r>
              <a:rPr lang="pt-PT" altLang="pt-PT" sz="1100" dirty="0">
                <a:latin typeface="Arial Narrow" pitchFamily="34" charset="0"/>
              </a:rPr>
              <a:t>emergysonline</a:t>
            </a:r>
            <a:r>
              <a:rPr lang="en-US" altLang="pt-PT" sz="1100" dirty="0" smtClean="0">
                <a:latin typeface="Arial Narrow" pitchFamily="34" charset="0"/>
              </a:rPr>
              <a:t>.com</a:t>
            </a: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pt-PT" altLang="pt-PT" sz="1100" i="1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pt-PT" altLang="pt-PT" sz="1100" i="1" dirty="0" smtClean="0">
                <a:latin typeface="Arial Narrow" pitchFamily="34" charset="0"/>
              </a:rPr>
              <a:t>Mlle Nádia MONTEIRO</a:t>
            </a:r>
            <a:endParaRPr lang="pt-PT" altLang="pt-PT" sz="1100" i="1" dirty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None/>
              <a:defRPr/>
            </a:pPr>
            <a:r>
              <a:rPr lang="de-DE" altLang="pt-PT" sz="1100" dirty="0"/>
              <a:t>TM: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en-US" altLang="pt-PT" sz="1100" dirty="0" smtClean="0">
                <a:latin typeface="Arial Narrow" pitchFamily="34" charset="0"/>
              </a:rPr>
              <a:t>WhatsApp</a:t>
            </a:r>
            <a:r>
              <a:rPr lang="en-US" altLang="pt-PT" sz="1100" dirty="0">
                <a:latin typeface="Arial Narrow" pitchFamily="34" charset="0"/>
              </a:rPr>
              <a:t>: </a:t>
            </a:r>
            <a:r>
              <a:rPr lang="pt-PT" altLang="pt-PT" sz="1100" i="1" dirty="0">
                <a:latin typeface="Arial Narrow" pitchFamily="34" charset="0"/>
                <a:cs typeface="Times New Roman" pitchFamily="18" charset="0"/>
                <a:sym typeface="+mn-ea"/>
              </a:rPr>
              <a:t>+238 917 91 93</a:t>
            </a:r>
          </a:p>
          <a:p>
            <a:pPr algn="r">
              <a:lnSpc>
                <a:spcPts val="1200"/>
              </a:lnSpc>
              <a:spcBef>
                <a:spcPct val="0"/>
              </a:spcBef>
              <a:buNone/>
            </a:pPr>
            <a:r>
              <a:rPr lang="pt-PT" sz="1100" dirty="0" smtClean="0"/>
              <a:t>nadia.monteiro@boxtravel.eu</a:t>
            </a:r>
            <a:endParaRPr lang="en-US" altLang="pt-PT" sz="1100" dirty="0" smtClean="0">
              <a:latin typeface="Arial Narrow" pitchFamily="34" charset="0"/>
            </a:endParaRPr>
          </a:p>
          <a:p>
            <a:pPr algn="r">
              <a:lnSpc>
                <a:spcPts val="12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PT" sz="1100" i="1" dirty="0" smtClean="0">
                <a:latin typeface="Arial Narrow" pitchFamily="34" charset="0"/>
                <a:cs typeface="Times New Roman" pitchFamily="18" charset="0"/>
                <a:sym typeface="+mn-ea"/>
              </a:rPr>
              <a:t>www.boxtravel.eu</a:t>
            </a:r>
            <a:endParaRPr lang="pt-PT" altLang="pt-PT" sz="1100" i="1" dirty="0">
              <a:latin typeface="Arial Narrow" pitchFamily="34" charset="0"/>
              <a:cs typeface="Times New Roman" pitchFamily="18" charset="0"/>
              <a:sym typeface="+mn-ea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4" y="12825"/>
            <a:ext cx="2077490" cy="572478"/>
          </a:xfrm>
          <a:prstGeom prst="rect">
            <a:avLst/>
          </a:prstGeom>
        </p:spPr>
      </p:pic>
      <p:sp>
        <p:nvSpPr>
          <p:cNvPr id="28" name="CaixaDeTexto 12"/>
          <p:cNvSpPr txBox="1"/>
          <p:nvPr/>
        </p:nvSpPr>
        <p:spPr>
          <a:xfrm>
            <a:off x="105513" y="668454"/>
            <a:ext cx="145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i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4 NiGHTS </a:t>
            </a:r>
            <a:r>
              <a:rPr lang="pt-PT" sz="1200" b="1" i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/ 5 </a:t>
            </a:r>
            <a:r>
              <a:rPr lang="pt-PT" sz="1200" b="1" i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DAYS</a:t>
            </a:r>
          </a:p>
        </p:txBody>
      </p:sp>
      <p:sp>
        <p:nvSpPr>
          <p:cNvPr id="31" name="Retângulo 9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OESAABbLAAAACAAACYAAAAIAAAA//////////8="/>
              </a:ext>
            </a:extLst>
          </p:cNvSpPr>
          <p:nvPr/>
        </p:nvSpPr>
        <p:spPr>
          <a:xfrm>
            <a:off x="101951" y="3193162"/>
            <a:ext cx="3182943" cy="13499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200" b="1" i="1" dirty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Excludes</a:t>
            </a:r>
            <a:r>
              <a:rPr lang="pt-PT" sz="1200" b="1" i="1" dirty="0">
                <a:solidFill>
                  <a:schemeClr val="bg1"/>
                </a:solidFill>
                <a:latin typeface="Felix Titling" panose="04060505060202020A04" pitchFamily="82" charset="0"/>
                <a:ea typeface="Calibri" pitchFamily="2" charset="0"/>
                <a:cs typeface="Calibri" pitchFamily="2" charset="0"/>
              </a:rPr>
              <a:t>:</a:t>
            </a:r>
            <a:endParaRPr lang="en-GB" sz="1200" b="1" i="1" dirty="0">
              <a:solidFill>
                <a:schemeClr val="bg1"/>
              </a:solidFill>
              <a:latin typeface="Felix Titling" panose="04060505060202020A04" pitchFamily="8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200" b="1" dirty="0">
                <a:solidFill>
                  <a:srgbClr val="92D050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Booking fee: € </a:t>
            </a:r>
            <a:r>
              <a:rPr lang="en-US" sz="1200" dirty="0" smtClean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125.00 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per </a:t>
            </a:r>
            <a:r>
              <a:rPr lang="en-US" sz="1200" dirty="0" err="1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pax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  <a:cs typeface="Calibri" pitchFamily="2" charset="0"/>
              </a:rPr>
              <a:t> Visa fee</a:t>
            </a:r>
            <a:r>
              <a:rPr sz="1200" dirty="0">
                <a:latin typeface="Arial Narrow" panose="020B0606020202030204" pitchFamily="34" charset="0"/>
              </a:rPr>
              <a:t/>
            </a:r>
            <a:br>
              <a:rPr sz="1200" dirty="0">
                <a:latin typeface="Arial Narrow" panose="020B0606020202030204" pitchFamily="34" charset="0"/>
              </a:rPr>
            </a:b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  <a:ea typeface="Calibri" pitchFamily="2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</a:rPr>
              <a:t> The </a:t>
            </a:r>
            <a:r>
              <a:rPr lang="en-US" sz="1200" dirty="0" err="1">
                <a:latin typeface="Arial Narrow" panose="020B0606020202030204" pitchFamily="34" charset="0"/>
                <a:ea typeface="Calibri" pitchFamily="2" charset="0"/>
              </a:rPr>
              <a:t>programme</a:t>
            </a:r>
            <a:r>
              <a:rPr lang="en-US" sz="1200" dirty="0">
                <a:latin typeface="Arial Narrow" panose="020B0606020202030204" pitchFamily="34" charset="0"/>
                <a:ea typeface="Calibri" pitchFamily="2" charset="0"/>
              </a:rPr>
              <a:t> is subject to the general </a:t>
            </a:r>
            <a:r>
              <a:rPr lang="en-US" sz="1200" dirty="0" smtClean="0">
                <a:latin typeface="Arial Narrow" panose="020B0606020202030204" pitchFamily="34" charset="0"/>
                <a:ea typeface="Calibri" pitchFamily="2" charset="0"/>
              </a:rPr>
              <a:t>conditions</a:t>
            </a: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</a:rPr>
              <a:t> </a:t>
            </a:r>
            <a:r>
              <a:rPr lang="en-US" sz="1200" dirty="0" smtClean="0">
                <a:latin typeface="Arial Narrow" panose="020B0606020202030204" pitchFamily="34" charset="0"/>
              </a:rPr>
              <a:t>Air trip</a:t>
            </a:r>
          </a:p>
          <a:p>
            <a:pPr>
              <a:defRPr lang="pt-PT"/>
            </a:pPr>
            <a:r>
              <a:rPr lang="pt-P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r>
              <a:rPr lang="en-US" sz="1200" dirty="0">
                <a:latin typeface="Arial Narrow" panose="020B0606020202030204" pitchFamily="34" charset="0"/>
              </a:rPr>
              <a:t> </a:t>
            </a:r>
            <a:r>
              <a:rPr lang="en-US" sz="1200" dirty="0" smtClean="0">
                <a:latin typeface="Arial Narrow" panose="020B0606020202030204" pitchFamily="34" charset="0"/>
              </a:rPr>
              <a:t>Additional nights at the hotel</a:t>
            </a:r>
            <a:endParaRPr lang="en-GB" sz="1200" dirty="0">
              <a:latin typeface="Arial Narrow" panose="020B0606020202030204" pitchFamily="34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32" name="TextBox 2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FgWAABDNgAAECAAACYAAAAIAAAA//////////8="/>
              </a:ext>
            </a:extLst>
          </p:cNvSpPr>
          <p:nvPr/>
        </p:nvSpPr>
        <p:spPr>
          <a:xfrm>
            <a:off x="97956" y="4416432"/>
            <a:ext cx="3691084" cy="1497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100" i="1" dirty="0" smtClean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EVENT </a:t>
            </a:r>
            <a:r>
              <a:rPr lang="en-US" sz="1100" i="1" dirty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Support</a:t>
            </a:r>
            <a:r>
              <a:rPr lang="pt-PT" sz="1100" i="1" dirty="0">
                <a:solidFill>
                  <a:schemeClr val="accent5">
                    <a:lumMod val="75000"/>
                  </a:schemeClr>
                </a:solidFill>
                <a:latin typeface="Felix Titling" panose="04060505060202020A04" pitchFamily="82" charset="0"/>
                <a:ea typeface="Calibri" pitchFamily="2" charset="0"/>
                <a:cs typeface="Arial" pitchFamily="2" charset="0"/>
              </a:rPr>
              <a:t>:</a:t>
            </a:r>
            <a:endParaRPr lang="en-US" sz="1100" i="1" dirty="0">
              <a:solidFill>
                <a:schemeClr val="accent5">
                  <a:lumMod val="75000"/>
                </a:schemeClr>
              </a:solidFill>
              <a:latin typeface="Felix Titling" panose="04060505060202020A04" pitchFamily="82" charset="0"/>
              <a:ea typeface="Calibri" pitchFamily="2" charset="0"/>
              <a:cs typeface="Arial" pitchFamily="2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Audiovisual equipment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Laptop computer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Mineral water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Wifi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Print and Scan Service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Lounge area</a:t>
            </a:r>
          </a:p>
          <a:p>
            <a:pPr>
              <a:defRPr lang="pt-PT"/>
            </a:pPr>
            <a:r>
              <a:rPr lang="pt-PT" sz="1100" b="1" dirty="0">
                <a:solidFill>
                  <a:schemeClr val="accent5">
                    <a:lumMod val="50000"/>
                  </a:schemeClr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Simultaneous translation service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Arial" pitchFamily="2" charset="0"/>
              </a:rPr>
              <a:t>[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Portuguese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Calibri" pitchFamily="2" charset="0"/>
              </a:rPr>
              <a:t>| English | </a:t>
            </a:r>
            <a:r>
              <a:rPr lang="en-US" sz="1100" i="1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French </a:t>
            </a:r>
            <a:r>
              <a:rPr lang="en-US" sz="1100" i="1" dirty="0"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  <a:endParaRPr lang="en-US" sz="1100" i="1" dirty="0">
              <a:latin typeface="Arial Narrow" pitchFamily="2" charset="0"/>
              <a:ea typeface="Calibri" pitchFamily="2" charset="0"/>
              <a:cs typeface="Times New Roman" pitchFamily="1" charset="0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44624" y="8686506"/>
            <a:ext cx="69748" cy="69748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4" name="5-Point Star 33"/>
          <p:cNvSpPr/>
          <p:nvPr/>
        </p:nvSpPr>
        <p:spPr>
          <a:xfrm>
            <a:off x="198854" y="8686855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5-Point Star 34"/>
          <p:cNvSpPr/>
          <p:nvPr/>
        </p:nvSpPr>
        <p:spPr>
          <a:xfrm>
            <a:off x="351341" y="8682786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5-Point Star 38"/>
          <p:cNvSpPr/>
          <p:nvPr/>
        </p:nvSpPr>
        <p:spPr>
          <a:xfrm>
            <a:off x="506909" y="8675310"/>
            <a:ext cx="84395" cy="8439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5-Point Star 40"/>
          <p:cNvSpPr/>
          <p:nvPr/>
        </p:nvSpPr>
        <p:spPr>
          <a:xfrm>
            <a:off x="135278" y="8854369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2" name="5-Point Star 41"/>
          <p:cNvSpPr/>
          <p:nvPr/>
        </p:nvSpPr>
        <p:spPr>
          <a:xfrm>
            <a:off x="287765" y="8850300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5-Point Star 42"/>
          <p:cNvSpPr/>
          <p:nvPr/>
        </p:nvSpPr>
        <p:spPr>
          <a:xfrm>
            <a:off x="443333" y="8842824"/>
            <a:ext cx="84395" cy="84395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5-Point Star 44"/>
          <p:cNvSpPr/>
          <p:nvPr/>
        </p:nvSpPr>
        <p:spPr>
          <a:xfrm>
            <a:off x="234779" y="9039338"/>
            <a:ext cx="69748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5-Point Star 45"/>
          <p:cNvSpPr/>
          <p:nvPr/>
        </p:nvSpPr>
        <p:spPr>
          <a:xfrm>
            <a:off x="387266" y="9035269"/>
            <a:ext cx="76723" cy="76723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8" name="CaixaDeTexto 53"/>
          <p:cNvSpPr txBox="1">
            <a:spLocks noChangeArrowheads="1"/>
          </p:cNvSpPr>
          <p:nvPr/>
        </p:nvSpPr>
        <p:spPr bwMode="auto">
          <a:xfrm>
            <a:off x="5294045" y="1793188"/>
            <a:ext cx="15757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OCTOBER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pt-PT" sz="1600" b="1" dirty="0" smtClean="0">
                <a:solidFill>
                  <a:schemeClr val="bg1"/>
                </a:solidFill>
                <a:latin typeface="Felix Titling" pitchFamily="82" charset="0"/>
              </a:rPr>
              <a:t>2022</a:t>
            </a:r>
            <a:endParaRPr lang="en-US" altLang="pt-PT" sz="1600" b="1" dirty="0">
              <a:solidFill>
                <a:schemeClr val="bg1"/>
              </a:solidFill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9959</TotalTime>
  <Words>312</Words>
  <Application>Microsoft Office PowerPoint</Application>
  <PresentationFormat>On-screen Show (4:3)</PresentationFormat>
  <Paragraphs>94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ABRIMAR</dc:creator>
  <cp:lastModifiedBy>Base</cp:lastModifiedBy>
  <cp:revision>156</cp:revision>
  <dcterms:created xsi:type="dcterms:W3CDTF">2012-09-23T00:23:39Z</dcterms:created>
  <dcterms:modified xsi:type="dcterms:W3CDTF">2022-09-04T06:41:06Z</dcterms:modified>
</cp:coreProperties>
</file>