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BAD2"/>
    <a:srgbClr val="60B4CE"/>
    <a:srgbClr val="3D2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02" y="31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9F134-4527-40E4-9BD9-6BA555601DE4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CD2E8-4238-413C-90BE-DE11A94148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08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CD2E8-4238-413C-90BE-DE11A941484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75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20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5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55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03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0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24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53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64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21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9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15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39A6-E696-4B10-B061-CC3D53C5740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14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87183" cy="9144000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102816" y="759004"/>
            <a:ext cx="3394000" cy="1787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>
                <a:solidFill>
                  <a:srgbClr val="31869B"/>
                </a:solidFill>
                <a:latin typeface="Felix Titling" panose="04060505060202020A04" pitchFamily="82" charset="0"/>
              </a:rPr>
              <a:t>FORFAIT DE BASE :</a:t>
            </a:r>
            <a:endParaRPr lang="en-US" sz="1200" b="1" i="1" dirty="0">
              <a:solidFill>
                <a:srgbClr val="31869B"/>
              </a:solidFill>
              <a:latin typeface="Felix Titling" panose="04060505060202020A04" pitchFamily="82" charset="0"/>
            </a:endParaRPr>
          </a:p>
          <a:p>
            <a:r>
              <a:rPr lang="en-US" sz="1200" b="1" i="1" dirty="0" err="1" smtClean="0">
                <a:solidFill>
                  <a:schemeClr val="bg1"/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Inclut</a:t>
            </a:r>
            <a:endParaRPr lang="en-US" sz="1200" b="1" i="1" dirty="0" smtClean="0">
              <a:solidFill>
                <a:schemeClr val="bg1"/>
              </a:solidFill>
              <a:latin typeface="Felix Titling" panose="04060505060202020A04" pitchFamily="82" charset="0"/>
              <a:ea typeface="Calibri" pitchFamily="2" charset="0"/>
              <a:cs typeface="Arial" pitchFamily="2" charset="0"/>
            </a:endParaRPr>
          </a:p>
          <a:p>
            <a:r>
              <a:rPr lang="pt-PT" sz="11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</a:t>
            </a:r>
            <a:r>
              <a:rPr lang="pt-PT" sz="11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pt-PT" sz="1100" dirty="0"/>
              <a:t>Documents de l'événement</a:t>
            </a:r>
            <a:endParaRPr lang="pt-PT" sz="1100" dirty="0" smtClean="0">
              <a:latin typeface="Arial Narrow" panose="020B0606020202030204" pitchFamily="34" charset="0"/>
            </a:endParaRPr>
          </a:p>
          <a:p>
            <a:r>
              <a:rPr lang="pt-PT" sz="11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100" dirty="0" smtClean="0">
                <a:latin typeface="Arial Narrow" panose="020B0606020202030204" pitchFamily="34" charset="0"/>
              </a:rPr>
              <a:t>R</a:t>
            </a:r>
            <a:r>
              <a:rPr lang="pt-PT" sz="1100" dirty="0" smtClean="0">
                <a:latin typeface="Arial Narrow" panose="020B0606020202030204" pitchFamily="34" charset="0"/>
              </a:rPr>
              <a:t>éception </a:t>
            </a:r>
            <a:r>
              <a:rPr lang="pt-PT" sz="1100" dirty="0">
                <a:latin typeface="Arial Narrow" panose="020B0606020202030204" pitchFamily="34" charset="0"/>
              </a:rPr>
              <a:t>de </a:t>
            </a:r>
            <a:r>
              <a:rPr lang="pt-PT" sz="1100" dirty="0" smtClean="0">
                <a:latin typeface="Arial Narrow" panose="020B0606020202030204" pitchFamily="34" charset="0"/>
              </a:rPr>
              <a:t>bienvenue 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1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>
              <a:lnSpc>
                <a:spcPts val="1100"/>
              </a:lnSpc>
            </a:pPr>
            <a:r>
              <a:rPr lang="pt-PT" sz="11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100" dirty="0">
                <a:latin typeface="Arial Narrow" panose="020B0606020202030204" pitchFamily="34" charset="0"/>
              </a:rPr>
              <a:t>Accès à la Basalt </a:t>
            </a:r>
            <a:r>
              <a:rPr lang="pt-PT" sz="1100" dirty="0" smtClean="0">
                <a:latin typeface="Arial Narrow" panose="020B0606020202030204" pitchFamily="34" charset="0"/>
              </a:rPr>
              <a:t>Conference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1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>
              <a:lnSpc>
                <a:spcPts val="1100"/>
              </a:lnSpc>
            </a:pPr>
            <a:r>
              <a:rPr lang="pt-PT" sz="11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fr-FR" sz="1100" dirty="0">
                <a:latin typeface="Arial Narrow" panose="020B0606020202030204" pitchFamily="34" charset="0"/>
              </a:rPr>
              <a:t>Accès à la </a:t>
            </a:r>
            <a:r>
              <a:rPr lang="fr-FR" sz="1100" dirty="0" smtClean="0">
                <a:latin typeface="Arial Narrow" panose="020B0606020202030204" pitchFamily="34" charset="0"/>
              </a:rPr>
              <a:t>Table </a:t>
            </a:r>
            <a:r>
              <a:rPr lang="fr-FR" sz="1100" dirty="0">
                <a:latin typeface="Arial Narrow" panose="020B0606020202030204" pitchFamily="34" charset="0"/>
              </a:rPr>
              <a:t>R</a:t>
            </a:r>
            <a:r>
              <a:rPr lang="fr-FR" sz="1100" dirty="0" smtClean="0">
                <a:latin typeface="Arial Narrow" panose="020B0606020202030204" pitchFamily="34" charset="0"/>
              </a:rPr>
              <a:t>onde 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1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 fontAlgn="base">
              <a:lnSpc>
                <a:spcPts val="1100"/>
              </a:lnSpc>
            </a:pPr>
            <a:r>
              <a:rPr lang="pt-PT" sz="11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en-US" sz="1100" dirty="0">
                <a:latin typeface="Arial Narrow" panose="020B0606020202030204" pitchFamily="34" charset="0"/>
              </a:rPr>
              <a:t>2 </a:t>
            </a:r>
            <a:r>
              <a:rPr lang="en-US" sz="1100" dirty="0">
                <a:latin typeface="Arial Narrow" panose="020B0606020202030204" pitchFamily="34" charset="0"/>
              </a:rPr>
              <a:t>pauses café par </a:t>
            </a:r>
            <a:r>
              <a:rPr lang="en-US" sz="1100" dirty="0" smtClean="0">
                <a:latin typeface="Arial Narrow" panose="020B0606020202030204" pitchFamily="34" charset="0"/>
              </a:rPr>
              <a:t>jour 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1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>
              <a:lnSpc>
                <a:spcPts val="1100"/>
              </a:lnSpc>
            </a:pPr>
            <a:r>
              <a:rPr lang="pt-PT" sz="11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100" dirty="0"/>
              <a:t>Transferts</a:t>
            </a:r>
            <a:r>
              <a:rPr lang="pt-PT" sz="1100" dirty="0" smtClean="0">
                <a:latin typeface="Arial Narrow" panose="020B0606020202030204" pitchFamily="34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1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 fontAlgn="base">
              <a:lnSpc>
                <a:spcPts val="1100"/>
              </a:lnSpc>
            </a:pPr>
            <a:r>
              <a:rPr lang="pt-PT" sz="11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100" dirty="0">
                <a:latin typeface="Arial Narrow" panose="020B0606020202030204" pitchFamily="34" charset="0"/>
              </a:rPr>
              <a:t>Déjeuner pendant </a:t>
            </a:r>
            <a:r>
              <a:rPr lang="pt-PT" sz="1100" dirty="0" smtClean="0">
                <a:latin typeface="Arial Narrow" panose="020B0606020202030204" pitchFamily="34" charset="0"/>
              </a:rPr>
              <a:t>l'événement 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100" dirty="0" smtClean="0">
              <a:latin typeface="Arial Narrow" pitchFamily="34" charset="0"/>
            </a:endParaRPr>
          </a:p>
          <a:p>
            <a:pPr>
              <a:lnSpc>
                <a:spcPts val="1100"/>
              </a:lnSpc>
            </a:pPr>
            <a:r>
              <a:rPr lang="pt-PT" sz="1100" b="1" dirty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100" dirty="0" smtClean="0">
                <a:latin typeface="Arial Narrow" panose="020B0606020202030204" pitchFamily="34" charset="0"/>
              </a:rPr>
              <a:t>D</a:t>
            </a:r>
            <a:r>
              <a:rPr lang="pt-PT" sz="1100" dirty="0" smtClean="0">
                <a:latin typeface="Arial Narrow" panose="020B0606020202030204" pitchFamily="34" charset="0"/>
              </a:rPr>
              <a:t>îner </a:t>
            </a:r>
            <a:r>
              <a:rPr lang="pt-PT" sz="1100" dirty="0">
                <a:latin typeface="Arial Narrow" panose="020B0606020202030204" pitchFamily="34" charset="0"/>
              </a:rPr>
              <a:t>de </a:t>
            </a:r>
            <a:r>
              <a:rPr lang="pt-PT" sz="1100" dirty="0" smtClean="0">
                <a:latin typeface="Arial Narrow" panose="020B0606020202030204" pitchFamily="34" charset="0"/>
              </a:rPr>
              <a:t>bienvenue</a:t>
            </a:r>
          </a:p>
          <a:p>
            <a:pPr>
              <a:lnSpc>
                <a:spcPts val="1100"/>
              </a:lnSpc>
            </a:pPr>
            <a:r>
              <a:rPr lang="pt-PT" sz="11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fr-FR" sz="1100" dirty="0">
                <a:latin typeface="Arial Narrow" pitchFamily="2" charset="0"/>
                <a:ea typeface="Calibri" pitchFamily="2" charset="0"/>
                <a:cs typeface="Arial" pitchFamily="2" charset="0"/>
              </a:rPr>
              <a:t>Remise sur la compagnie aérienne officielle de l'</a:t>
            </a:r>
            <a:r>
              <a:rPr lang="fr-FR" sz="11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événement</a:t>
            </a:r>
            <a:endParaRPr lang="en-US" sz="1100" dirty="0">
              <a:latin typeface="Arial Narrow" pitchFamily="2" charset="0"/>
              <a:ea typeface="Calibri" pitchFamily="2" charset="0"/>
              <a:cs typeface="Arial" pitchFamily="2" charset="0"/>
            </a:endParaRPr>
          </a:p>
        </p:txBody>
      </p:sp>
      <p:grpSp>
        <p:nvGrpSpPr>
          <p:cNvPr id="18" name="Grupo 7"/>
          <p:cNvGrpSpPr/>
          <p:nvPr/>
        </p:nvGrpSpPr>
        <p:grpSpPr>
          <a:xfrm>
            <a:off x="5095427" y="477525"/>
            <a:ext cx="1717949" cy="1286163"/>
            <a:chOff x="1140752" y="1259632"/>
            <a:chExt cx="1717949" cy="1286163"/>
          </a:xfrm>
          <a:solidFill>
            <a:schemeClr val="bg1"/>
          </a:solidFill>
        </p:grpSpPr>
        <p:sp>
          <p:nvSpPr>
            <p:cNvPr id="19" name="Explosão 2 14"/>
            <p:cNvSpPr/>
            <p:nvPr/>
          </p:nvSpPr>
          <p:spPr>
            <a:xfrm rot="1920000">
              <a:off x="1140752" y="1259632"/>
              <a:ext cx="1717949" cy="1286163"/>
            </a:xfrm>
            <a:prstGeom prst="irregularSeal2">
              <a:avLst/>
            </a:prstGeom>
            <a:grpFill/>
            <a:ln>
              <a:solidFill>
                <a:srgbClr val="6CBA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6"/>
            <p:cNvSpPr txBox="1"/>
            <p:nvPr/>
          </p:nvSpPr>
          <p:spPr>
            <a:xfrm>
              <a:off x="1480602" y="1607121"/>
              <a:ext cx="1012291" cy="55399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pt-PT" sz="1400" b="1" dirty="0">
                  <a:solidFill>
                    <a:srgbClr val="3D20EC"/>
                  </a:solidFill>
                  <a:latin typeface="Felix Titling" panose="04060505060202020A04" pitchFamily="82" charset="0"/>
                </a:rPr>
                <a:t>À </a:t>
              </a:r>
              <a:r>
                <a:rPr lang="pt-PT" sz="1400" b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partir</a:t>
              </a:r>
            </a:p>
            <a:p>
              <a:pPr algn="ctr">
                <a:lnSpc>
                  <a:spcPts val="1800"/>
                </a:lnSpc>
              </a:pPr>
              <a:r>
                <a:rPr lang="pt-PT" sz="1400" b="1" i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€ </a:t>
              </a:r>
              <a:r>
                <a:rPr lang="pt-PT" sz="1400" b="1" i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000.00</a:t>
              </a:r>
              <a:endParaRPr lang="pt-PT" sz="1400" b="1" i="1" dirty="0">
                <a:solidFill>
                  <a:srgbClr val="3D20EC"/>
                </a:solidFill>
                <a:latin typeface="Felix Titling" panose="04060505060202020A04" pitchFamily="82" charset="0"/>
              </a:endParaRPr>
            </a:p>
          </p:txBody>
        </p:sp>
      </p:grpSp>
      <p:sp>
        <p:nvSpPr>
          <p:cNvPr id="2" name="Right Triangle 1"/>
          <p:cNvSpPr/>
          <p:nvPr/>
        </p:nvSpPr>
        <p:spPr>
          <a:xfrm>
            <a:off x="7557" y="4253488"/>
            <a:ext cx="4221088" cy="374866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915" y="74177"/>
            <a:ext cx="1939033" cy="511126"/>
          </a:xfrm>
          <a:prstGeom prst="rect">
            <a:avLst/>
          </a:prstGeom>
        </p:spPr>
      </p:pic>
      <p:sp>
        <p:nvSpPr>
          <p:cNvPr id="22" name="Right Triangle 21"/>
          <p:cNvSpPr/>
          <p:nvPr/>
        </p:nvSpPr>
        <p:spPr>
          <a:xfrm flipH="1">
            <a:off x="2659583" y="3779913"/>
            <a:ext cx="4221088" cy="4232183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CaixaDeTexto 53"/>
          <p:cNvSpPr txBox="1">
            <a:spLocks noChangeArrowheads="1"/>
          </p:cNvSpPr>
          <p:nvPr/>
        </p:nvSpPr>
        <p:spPr bwMode="auto">
          <a:xfrm>
            <a:off x="4903068" y="4996428"/>
            <a:ext cx="1952206" cy="2221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ts val="1100"/>
              </a:lnSpc>
              <a:spcBef>
                <a:spcPct val="0"/>
              </a:spcBef>
              <a:buFontTx/>
              <a:buNone/>
              <a:defRPr/>
            </a:pPr>
            <a:r>
              <a:rPr lang="pt-PT" altLang="pt-PT" sz="1100" i="1" dirty="0">
                <a:latin typeface="Arial Narrow" pitchFamily="34" charset="0"/>
              </a:rPr>
              <a:t>Mr Domingos Gomes</a:t>
            </a:r>
          </a:p>
          <a:p>
            <a:pPr algn="r">
              <a:lnSpc>
                <a:spcPts val="1100"/>
              </a:lnSpc>
              <a:spcBef>
                <a:spcPct val="0"/>
              </a:spcBef>
              <a:buFontTx/>
              <a:buNone/>
              <a:defRPr/>
            </a:pPr>
            <a:r>
              <a:rPr lang="pt-PT" altLang="pt-PT" sz="1100" i="1" dirty="0">
                <a:latin typeface="Arial Narrow" pitchFamily="34" charset="0"/>
              </a:rPr>
              <a:t>Tm: </a:t>
            </a:r>
            <a:r>
              <a:rPr lang="pt-PT" altLang="pt-PT" sz="1100" dirty="0">
                <a:latin typeface="Arial Narrow" pitchFamily="34" charset="0"/>
              </a:rPr>
              <a:t>+238 953 99 22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de-DE" altLang="pt-PT" sz="1100" dirty="0" smtClean="0">
                <a:latin typeface="Arial Narrow" panose="020B0606020202030204" pitchFamily="34" charset="0"/>
              </a:rPr>
              <a:t>Tel: +238 </a:t>
            </a:r>
            <a:r>
              <a:rPr lang="de-DE" altLang="pt-PT" sz="1100" dirty="0">
                <a:latin typeface="Arial Narrow" panose="020B0606020202030204" pitchFamily="34" charset="0"/>
              </a:rPr>
              <a:t>261 30 07</a:t>
            </a:r>
          </a:p>
          <a:p>
            <a:pPr algn="r">
              <a:lnSpc>
                <a:spcPts val="1100"/>
              </a:lnSpc>
              <a:spcBef>
                <a:spcPct val="0"/>
              </a:spcBef>
              <a:buNone/>
              <a:defRPr/>
            </a:pPr>
            <a:r>
              <a:rPr lang="en-US" altLang="pt-PT" sz="1100" dirty="0" smtClean="0">
                <a:latin typeface="Arial Narrow" pitchFamily="34" charset="0"/>
              </a:rPr>
              <a:t>WhatsApp</a:t>
            </a:r>
            <a:r>
              <a:rPr lang="pt-PT" altLang="pt-PT" sz="1100" dirty="0">
                <a:latin typeface="Arial Narrow" pitchFamily="34" charset="0"/>
              </a:rPr>
              <a:t>+238 953 99 22</a:t>
            </a:r>
            <a:endParaRPr lang="pt-PT" altLang="pt-PT" sz="1100" i="1" dirty="0">
              <a:latin typeface="Arial Narrow" pitchFamily="34" charset="0"/>
            </a:endParaRPr>
          </a:p>
          <a:p>
            <a:pPr algn="r">
              <a:lnSpc>
                <a:spcPts val="1100"/>
              </a:lnSpc>
              <a:spcBef>
                <a:spcPct val="0"/>
              </a:spcBef>
              <a:buNone/>
              <a:defRPr/>
            </a:pPr>
            <a:r>
              <a:rPr lang="pt-PT" altLang="pt-PT" sz="1100" dirty="0">
                <a:latin typeface="Arial Narrow" pitchFamily="34" charset="0"/>
              </a:rPr>
              <a:t>domingos.gomes@todaytravel.eu</a:t>
            </a:r>
            <a:r>
              <a:rPr lang="pt-PT" altLang="pt-PT" sz="1100" i="1" dirty="0">
                <a:latin typeface="Arial Narrow" pitchFamily="34" charset="0"/>
              </a:rPr>
              <a:t> </a:t>
            </a:r>
          </a:p>
          <a:p>
            <a:pPr algn="r">
              <a:lnSpc>
                <a:spcPts val="1100"/>
              </a:lnSpc>
              <a:spcBef>
                <a:spcPct val="0"/>
              </a:spcBef>
              <a:buNone/>
              <a:defRPr/>
            </a:pPr>
            <a:r>
              <a:rPr lang="pt-PT" altLang="pt-PT" sz="1100" i="1" dirty="0" smtClean="0">
                <a:latin typeface="Arial Narrow" pitchFamily="34" charset="0"/>
                <a:cs typeface="Times New Roman" pitchFamily="18" charset="0"/>
                <a:sym typeface="+mn-ea"/>
              </a:rPr>
              <a:t>www.todaytravel.eu</a:t>
            </a:r>
            <a:endParaRPr lang="pt-PT" altLang="pt-PT" sz="1100" i="1" dirty="0" smtClean="0">
              <a:latin typeface="Arial Narrow" pitchFamily="34" charset="0"/>
            </a:endParaRPr>
          </a:p>
          <a:p>
            <a:pPr algn="r">
              <a:lnSpc>
                <a:spcPts val="1100"/>
              </a:lnSpc>
              <a:spcBef>
                <a:spcPct val="0"/>
              </a:spcBef>
              <a:buFontTx/>
              <a:buNone/>
              <a:defRPr/>
            </a:pPr>
            <a:r>
              <a:rPr lang="pt-PT" altLang="pt-PT" sz="1100" i="1" dirty="0" smtClean="0">
                <a:latin typeface="Arial Narrow" pitchFamily="34" charset="0"/>
              </a:rPr>
              <a:t>PRAIA</a:t>
            </a:r>
            <a:endParaRPr lang="pt-PT" altLang="pt-PT" sz="1100" i="1" dirty="0">
              <a:latin typeface="Arial Narrow" pitchFamily="34" charset="0"/>
              <a:cs typeface="Times New Roman" pitchFamily="18" charset="0"/>
              <a:sym typeface="+mn-ea"/>
            </a:endParaRPr>
          </a:p>
          <a:p>
            <a:pPr algn="r">
              <a:lnSpc>
                <a:spcPts val="1100"/>
              </a:lnSpc>
              <a:spcBef>
                <a:spcPct val="0"/>
              </a:spcBef>
              <a:buFontTx/>
              <a:buNone/>
              <a:defRPr/>
            </a:pPr>
            <a:endParaRPr lang="pt-PT" altLang="pt-PT" sz="1100" i="1" dirty="0" smtClean="0">
              <a:latin typeface="Arial Narrow" pitchFamily="34" charset="0"/>
            </a:endParaRPr>
          </a:p>
          <a:p>
            <a:pPr algn="r"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 smtClean="0">
                <a:latin typeface="Arial Narrow" pitchFamily="34" charset="0"/>
              </a:rPr>
              <a:t>Mr Pedro IVAN</a:t>
            </a:r>
          </a:p>
          <a:p>
            <a:pPr algn="r">
              <a:lnSpc>
                <a:spcPts val="1100"/>
              </a:lnSpc>
              <a:spcBef>
                <a:spcPct val="0"/>
              </a:spcBef>
              <a:buNone/>
            </a:pPr>
            <a:r>
              <a:rPr lang="de-DE" altLang="pt-PT" sz="1100" dirty="0" smtClean="0">
                <a:latin typeface="Arial Narrow" panose="020B0606020202030204" pitchFamily="34" charset="0"/>
              </a:rPr>
              <a:t>TM: +351 927 645 198</a:t>
            </a:r>
            <a:endParaRPr lang="de-DE" altLang="pt-PT" sz="1100" dirty="0">
              <a:latin typeface="Arial Narrow" panose="020B0606020202030204" pitchFamily="34" charset="0"/>
            </a:endParaRPr>
          </a:p>
          <a:p>
            <a:pPr algn="r"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de-DE" altLang="pt-PT" sz="1100" dirty="0" smtClean="0">
                <a:latin typeface="Arial Narrow" panose="020B0606020202030204" pitchFamily="34" charset="0"/>
              </a:rPr>
              <a:t>Tel</a:t>
            </a:r>
            <a:r>
              <a:rPr lang="de-DE" altLang="pt-PT" sz="1100" dirty="0">
                <a:latin typeface="Arial Narrow" panose="020B0606020202030204" pitchFamily="34" charset="0"/>
              </a:rPr>
              <a:t>: </a:t>
            </a:r>
            <a:r>
              <a:rPr lang="de-DE" altLang="pt-PT" sz="1100" dirty="0" smtClean="0">
                <a:latin typeface="Arial Narrow" panose="020B0606020202030204" pitchFamily="34" charset="0"/>
              </a:rPr>
              <a:t>+351 </a:t>
            </a:r>
            <a:r>
              <a:rPr lang="pt-PT" sz="1100" dirty="0">
                <a:latin typeface="Arial Narrow" panose="020B0606020202030204" pitchFamily="34" charset="0"/>
              </a:rPr>
              <a:t>218 009 </a:t>
            </a:r>
            <a:r>
              <a:rPr lang="pt-PT" sz="1100" dirty="0" smtClean="0">
                <a:latin typeface="Arial Narrow" panose="020B0606020202030204" pitchFamily="34" charset="0"/>
              </a:rPr>
              <a:t>310</a:t>
            </a:r>
          </a:p>
          <a:p>
            <a:pPr algn="r">
              <a:lnSpc>
                <a:spcPts val="1100"/>
              </a:lnSpc>
              <a:spcBef>
                <a:spcPct val="0"/>
              </a:spcBef>
              <a:buNone/>
            </a:pPr>
            <a:r>
              <a:rPr lang="en-US" altLang="pt-PT" sz="1100" dirty="0">
                <a:latin typeface="Arial Narrow" pitchFamily="34" charset="0"/>
              </a:rPr>
              <a:t>WhatsApp: +351 </a:t>
            </a:r>
            <a:r>
              <a:rPr lang="de-DE" altLang="pt-PT" sz="1100" dirty="0">
                <a:latin typeface="Arial Narrow" panose="020B0606020202030204" pitchFamily="34" charset="0"/>
              </a:rPr>
              <a:t>927 645 </a:t>
            </a:r>
            <a:r>
              <a:rPr lang="de-DE" altLang="pt-PT" sz="1100" dirty="0" smtClean="0">
                <a:latin typeface="Arial Narrow" panose="020B0606020202030204" pitchFamily="34" charset="0"/>
              </a:rPr>
              <a:t>198</a:t>
            </a:r>
          </a:p>
          <a:p>
            <a:pPr algn="r">
              <a:lnSpc>
                <a:spcPts val="1100"/>
              </a:lnSpc>
              <a:spcBef>
                <a:spcPct val="0"/>
              </a:spcBef>
              <a:buNone/>
            </a:pPr>
            <a:r>
              <a:rPr lang="pt-PT" altLang="pt-PT" sz="1100" dirty="0" smtClean="0">
                <a:latin typeface="Arial Narrow" pitchFamily="34" charset="0"/>
              </a:rPr>
              <a:t>pedro.ivan</a:t>
            </a:r>
            <a:r>
              <a:rPr lang="en-US" altLang="pt-PT" sz="1100" dirty="0" smtClean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</a:p>
          <a:p>
            <a:pPr algn="r">
              <a:lnSpc>
                <a:spcPts val="1100"/>
              </a:lnSpc>
              <a:spcBef>
                <a:spcPct val="0"/>
              </a:spcBef>
              <a:buNone/>
            </a:pPr>
            <a:r>
              <a:rPr lang="en-US" altLang="pt-PT" sz="1100" dirty="0" smtClean="0">
                <a:latin typeface="Arial Narrow" pitchFamily="34" charset="0"/>
              </a:rPr>
              <a:t>www.</a:t>
            </a:r>
            <a:r>
              <a:rPr lang="pt-PT" altLang="pt-PT" sz="1100" dirty="0" smtClean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</a:p>
          <a:p>
            <a:pPr algn="r">
              <a:lnSpc>
                <a:spcPts val="1100"/>
              </a:lnSpc>
              <a:spcBef>
                <a:spcPct val="0"/>
              </a:spcBef>
              <a:buNone/>
            </a:pPr>
            <a:r>
              <a:rPr lang="pt-PT" altLang="pt-PT" sz="1100" i="1" dirty="0" smtClean="0">
                <a:latin typeface="Arial Narrow" pitchFamily="34" charset="0"/>
              </a:rPr>
              <a:t>LISBONNE</a:t>
            </a:r>
            <a:endParaRPr lang="pt-PT" altLang="pt-PT" sz="1100" i="1" dirty="0">
              <a:latin typeface="Arial Narrow" pitchFamily="34" charset="0"/>
              <a:cs typeface="Times New Roman" pitchFamily="18" charset="0"/>
              <a:sym typeface="+mn-ea"/>
            </a:endParaRPr>
          </a:p>
        </p:txBody>
      </p:sp>
      <p:sp>
        <p:nvSpPr>
          <p:cNvPr id="28" name="CaixaDeTexto 12"/>
          <p:cNvSpPr txBox="1"/>
          <p:nvPr/>
        </p:nvSpPr>
        <p:spPr>
          <a:xfrm>
            <a:off x="5430937" y="1990745"/>
            <a:ext cx="1454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i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4 </a:t>
            </a:r>
            <a:r>
              <a:rPr lang="pt-PT" sz="1200" b="1" i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NUITS </a:t>
            </a:r>
            <a:r>
              <a:rPr lang="pt-PT" sz="1200" b="1" i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/ 5 </a:t>
            </a:r>
            <a:r>
              <a:rPr lang="pt-PT" sz="1200" b="1" i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JOURS</a:t>
            </a:r>
            <a:endParaRPr lang="pt-PT" sz="1200" b="1" i="1" dirty="0" smtClean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1" name="Retângulo 9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iAAAAMycAAOESAABbLAAAACAAACYAAAAIAAAA//////////8="/>
              </a:ext>
            </a:extLst>
          </p:cNvSpPr>
          <p:nvPr/>
        </p:nvSpPr>
        <p:spPr>
          <a:xfrm>
            <a:off x="101951" y="2692173"/>
            <a:ext cx="3182943" cy="1080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GB" sz="1200" b="1" i="1" dirty="0" err="1">
                <a:solidFill>
                  <a:schemeClr val="bg1"/>
                </a:solidFill>
                <a:latin typeface="Felix Titling" panose="04060505060202020A04" pitchFamily="82" charset="0"/>
                <a:ea typeface="Calibri" pitchFamily="2" charset="0"/>
                <a:cs typeface="Calibri" pitchFamily="2" charset="0"/>
              </a:rPr>
              <a:t>Exclut</a:t>
            </a:r>
            <a:r>
              <a:rPr lang="en-GB" sz="1200" b="1" i="1" dirty="0">
                <a:solidFill>
                  <a:schemeClr val="bg1"/>
                </a:solidFill>
                <a:latin typeface="Felix Titling" panose="04060505060202020A04" pitchFamily="82" charset="0"/>
                <a:ea typeface="Calibri" pitchFamily="2" charset="0"/>
                <a:cs typeface="Calibri" pitchFamily="2" charset="0"/>
              </a:rPr>
              <a:t> :</a:t>
            </a:r>
            <a:endParaRPr lang="en-GB" sz="1200" b="1" i="1" dirty="0" smtClean="0">
              <a:solidFill>
                <a:schemeClr val="bg1"/>
              </a:solidFill>
              <a:latin typeface="Felix Titling" panose="04060505060202020A04" pitchFamily="82" charset="0"/>
              <a:ea typeface="Calibri" pitchFamily="2" charset="0"/>
              <a:cs typeface="Calibri" pitchFamily="2" charset="0"/>
            </a:endParaRPr>
          </a:p>
          <a:p>
            <a:pPr>
              <a:defRPr lang="pt-PT"/>
            </a:pPr>
            <a:r>
              <a:rPr lang="pt-PT" sz="1100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 smtClean="0">
                <a:solidFill>
                  <a:srgbClr val="92D050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Frais</a:t>
            </a:r>
            <a:r>
              <a:rPr lang="en-US" sz="11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 de </a:t>
            </a:r>
            <a:r>
              <a:rPr lang="en-US" sz="1100" dirty="0" err="1" smtClean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réservation</a:t>
            </a:r>
            <a:r>
              <a:rPr lang="en-US" sz="1100" dirty="0" smtClean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: </a:t>
            </a:r>
            <a:r>
              <a:rPr lang="en-US" sz="11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€ </a:t>
            </a:r>
            <a:r>
              <a:rPr lang="en-US" sz="1100" dirty="0" smtClean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125.00 </a:t>
            </a:r>
            <a:r>
              <a:rPr lang="en-US" sz="11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par </a:t>
            </a:r>
            <a:r>
              <a:rPr lang="en-US" sz="1100" dirty="0" err="1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pax</a:t>
            </a:r>
            <a:r>
              <a:rPr sz="1100" dirty="0">
                <a:latin typeface="Arial Narrow" panose="020B0606020202030204" pitchFamily="34" charset="0"/>
              </a:rPr>
              <a:t/>
            </a:r>
            <a:br>
              <a:rPr sz="1100" dirty="0">
                <a:latin typeface="Arial Narrow" panose="020B0606020202030204" pitchFamily="34" charset="0"/>
              </a:rPr>
            </a:br>
            <a:r>
              <a:rPr lang="pt-PT" sz="1100" dirty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»</a:t>
            </a:r>
            <a:r>
              <a:rPr lang="en-US" sz="11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 smtClean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F</a:t>
            </a:r>
            <a:r>
              <a:rPr lang="en-US" sz="1100" dirty="0" err="1" smtClean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rais</a:t>
            </a:r>
            <a:r>
              <a:rPr lang="en-US" sz="1100" dirty="0" smtClean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de visa</a:t>
            </a:r>
            <a:r>
              <a:rPr sz="1100" dirty="0">
                <a:latin typeface="Arial Narrow" panose="020B0606020202030204" pitchFamily="34" charset="0"/>
              </a:rPr>
              <a:t/>
            </a:r>
            <a:br>
              <a:rPr sz="1100" dirty="0">
                <a:latin typeface="Arial Narrow" panose="020B0606020202030204" pitchFamily="34" charset="0"/>
              </a:rPr>
            </a:br>
            <a:r>
              <a:rPr lang="pt-PT" sz="1100" dirty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</a:rPr>
              <a:t>»</a:t>
            </a:r>
            <a:r>
              <a:rPr lang="en-US" sz="1100" dirty="0">
                <a:latin typeface="Arial Narrow" panose="020B0606020202030204" pitchFamily="34" charset="0"/>
                <a:ea typeface="Calibri" pitchFamily="2" charset="0"/>
              </a:rPr>
              <a:t> </a:t>
            </a:r>
            <a:r>
              <a:rPr lang="fr-FR" sz="1100" dirty="0">
                <a:latin typeface="Arial Narrow" panose="020B0606020202030204" pitchFamily="34" charset="0"/>
                <a:ea typeface="Calibri" pitchFamily="2" charset="0"/>
              </a:rPr>
              <a:t>Le programme est soumis aux conditions </a:t>
            </a:r>
            <a:r>
              <a:rPr lang="fr-FR" sz="1100" dirty="0" smtClean="0">
                <a:latin typeface="Arial Narrow" panose="020B0606020202030204" pitchFamily="34" charset="0"/>
                <a:ea typeface="Calibri" pitchFamily="2" charset="0"/>
              </a:rPr>
              <a:t>générales</a:t>
            </a:r>
          </a:p>
          <a:p>
            <a:pPr>
              <a:defRPr lang="pt-PT"/>
            </a:pPr>
            <a:r>
              <a:rPr lang="pt-PT" sz="11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r>
              <a:rPr lang="en-US" sz="1100" dirty="0" smtClean="0">
                <a:latin typeface="Arial Narrow" panose="020B0606020202030204" pitchFamily="34" charset="0"/>
              </a:rPr>
              <a:t> V</a:t>
            </a:r>
            <a:r>
              <a:rPr lang="en-US" sz="1100" dirty="0" smtClean="0">
                <a:latin typeface="Arial Narrow" panose="020B0606020202030204" pitchFamily="34" charset="0"/>
              </a:rPr>
              <a:t>oyages </a:t>
            </a:r>
            <a:r>
              <a:rPr lang="en-US" sz="1100" dirty="0" err="1">
                <a:latin typeface="Arial Narrow" panose="020B0606020202030204" pitchFamily="34" charset="0"/>
              </a:rPr>
              <a:t>aériens</a:t>
            </a:r>
            <a:endParaRPr lang="en-US" sz="1100" dirty="0" smtClean="0">
              <a:latin typeface="Arial Narrow" panose="020B0606020202030204" pitchFamily="34" charset="0"/>
            </a:endParaRPr>
          </a:p>
          <a:p>
            <a:pPr>
              <a:lnSpc>
                <a:spcPts val="1100"/>
              </a:lnSpc>
              <a:defRPr lang="pt-PT"/>
            </a:pPr>
            <a:r>
              <a:rPr lang="pt-PT" sz="11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r>
              <a:rPr lang="en-US" sz="1100" dirty="0">
                <a:latin typeface="Arial Narrow" panose="020B0606020202030204" pitchFamily="34" charset="0"/>
              </a:rPr>
              <a:t> </a:t>
            </a:r>
            <a:r>
              <a:rPr lang="en-US" sz="1100" dirty="0" err="1">
                <a:latin typeface="Arial Narrow" panose="020B0606020202030204" pitchFamily="34" charset="0"/>
              </a:rPr>
              <a:t>Nuits</a:t>
            </a:r>
            <a:r>
              <a:rPr lang="en-US" sz="1100" dirty="0">
                <a:latin typeface="Arial Narrow" panose="020B0606020202030204" pitchFamily="34" charset="0"/>
              </a:rPr>
              <a:t> </a:t>
            </a:r>
            <a:r>
              <a:rPr lang="en-US" sz="1100" dirty="0" err="1">
                <a:latin typeface="Arial Narrow" panose="020B0606020202030204" pitchFamily="34" charset="0"/>
              </a:rPr>
              <a:t>supplémentaires</a:t>
            </a:r>
            <a:r>
              <a:rPr lang="en-US" sz="1100" dirty="0">
                <a:latin typeface="Arial Narrow" panose="020B0606020202030204" pitchFamily="34" charset="0"/>
              </a:rPr>
              <a:t> à </a:t>
            </a:r>
            <a:r>
              <a:rPr lang="en-US" sz="1100" dirty="0" err="1">
                <a:latin typeface="Arial Narrow" panose="020B0606020202030204" pitchFamily="34" charset="0"/>
              </a:rPr>
              <a:t>l'hôtel</a:t>
            </a:r>
            <a:endParaRPr lang="en-GB" sz="1100" dirty="0">
              <a:latin typeface="Arial Narrow" panose="020B0606020202030204" pitchFamily="34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32" name="TextBox 23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tAAAAZy4AAFgWAABDNgAAECAAACYAAAAIAAAA//////////8="/>
              </a:ext>
            </a:extLst>
          </p:cNvSpPr>
          <p:nvPr/>
        </p:nvSpPr>
        <p:spPr>
          <a:xfrm>
            <a:off x="97956" y="3779912"/>
            <a:ext cx="3691084" cy="121320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sz="1100" i="1" dirty="0">
                <a:solidFill>
                  <a:schemeClr val="accent5">
                    <a:lumMod val="75000"/>
                  </a:schemeClr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Support aux ÉVÉNEMENTS </a:t>
            </a:r>
            <a:r>
              <a:rPr lang="pt-PT" sz="1100" i="1" dirty="0" smtClean="0">
                <a:solidFill>
                  <a:schemeClr val="accent5">
                    <a:lumMod val="75000"/>
                  </a:schemeClr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:</a:t>
            </a:r>
            <a:endParaRPr lang="en-US" sz="1100" i="1" dirty="0">
              <a:solidFill>
                <a:schemeClr val="accent5">
                  <a:lumMod val="75000"/>
                </a:schemeClr>
              </a:solidFill>
              <a:latin typeface="Felix Titling" panose="04060505060202020A04" pitchFamily="82" charset="0"/>
              <a:ea typeface="Calibri" pitchFamily="2" charset="0"/>
              <a:cs typeface="Arial" pitchFamily="2" charset="0"/>
            </a:endParaRPr>
          </a:p>
          <a:p>
            <a:pPr>
              <a:lnSpc>
                <a:spcPts val="1100"/>
              </a:lnSpc>
              <a:defRPr lang="pt-PT"/>
            </a:pPr>
            <a:r>
              <a:rPr lang="pt-PT" sz="11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 smtClean="0">
                <a:latin typeface="Arial Narrow" pitchFamily="2" charset="0"/>
                <a:ea typeface="Calibri" pitchFamily="2" charset="0"/>
                <a:cs typeface="Calibri" pitchFamily="2" charset="0"/>
              </a:rPr>
              <a:t>É</a:t>
            </a:r>
            <a:r>
              <a:rPr lang="en-US" sz="1100" dirty="0" err="1" smtClean="0">
                <a:latin typeface="Arial Narrow" pitchFamily="2" charset="0"/>
                <a:ea typeface="Calibri" pitchFamily="2" charset="0"/>
                <a:cs typeface="Calibri" pitchFamily="2" charset="0"/>
              </a:rPr>
              <a:t>quipement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audiovisuel</a:t>
            </a:r>
            <a:endParaRPr lang="en-US" sz="1100" dirty="0"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ts val="1100"/>
              </a:lnSpc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Ordinateur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 portable</a:t>
            </a:r>
            <a:endParaRPr lang="en-US" sz="1100" dirty="0"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ts val="1100"/>
              </a:lnSpc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Eau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minérale</a:t>
            </a:r>
            <a:endParaRPr lang="en-US" sz="1100" dirty="0"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ts val="1100"/>
              </a:lnSpc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Wifi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 smtClean="0">
                <a:latin typeface="Arial Narrow" pitchFamily="2" charset="0"/>
                <a:ea typeface="Calibri" pitchFamily="2" charset="0"/>
                <a:cs typeface="Calibri" pitchFamily="2" charset="0"/>
              </a:rPr>
              <a:t>gratuit</a:t>
            </a:r>
            <a:endParaRPr lang="en-US" sz="1100" dirty="0" smtClean="0"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ts val="1100"/>
              </a:lnSpc>
              <a:defRPr lang="pt-PT"/>
            </a:pPr>
            <a:r>
              <a:rPr lang="pt-PT" sz="11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fr-FR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Service d'impression et de </a:t>
            </a:r>
            <a:r>
              <a:rPr lang="fr-FR" sz="11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numérisation</a:t>
            </a:r>
          </a:p>
          <a:p>
            <a:pPr>
              <a:lnSpc>
                <a:spcPts val="1100"/>
              </a:lnSpc>
              <a:defRPr lang="pt-PT"/>
            </a:pPr>
            <a:r>
              <a:rPr lang="pt-PT" sz="11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 smtClean="0">
                <a:latin typeface="Arial Narrow" pitchFamily="2" charset="0"/>
                <a:ea typeface="Calibri" pitchFamily="2" charset="0"/>
                <a:cs typeface="Calibri" pitchFamily="2" charset="0"/>
              </a:rPr>
              <a:t>E</a:t>
            </a:r>
            <a:r>
              <a:rPr lang="en-US" sz="1100" dirty="0" err="1" smtClean="0">
                <a:latin typeface="Arial Narrow" pitchFamily="2" charset="0"/>
                <a:ea typeface="Calibri" pitchFamily="2" charset="0"/>
                <a:cs typeface="Calibri" pitchFamily="2" charset="0"/>
              </a:rPr>
              <a:t>space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lounge</a:t>
            </a:r>
            <a:endParaRPr lang="en-US" sz="1100" dirty="0" smtClean="0"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ts val="1100"/>
              </a:lnSpc>
              <a:defRPr lang="pt-PT"/>
            </a:pPr>
            <a:r>
              <a:rPr lang="pt-PT" sz="11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Service de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traduction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 err="1" smtClean="0">
                <a:latin typeface="Arial Narrow" pitchFamily="2" charset="0"/>
                <a:ea typeface="Calibri" pitchFamily="2" charset="0"/>
                <a:cs typeface="Calibri" pitchFamily="2" charset="0"/>
              </a:rPr>
              <a:t>simultanée</a:t>
            </a:r>
            <a:r>
              <a:rPr lang="en-US" sz="11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i="1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[ </a:t>
            </a:r>
            <a:r>
              <a:rPr lang="en-US" sz="1100" i="1" dirty="0" err="1" smtClean="0">
                <a:latin typeface="Arial Narrow" pitchFamily="2" charset="0"/>
                <a:ea typeface="Calibri" pitchFamily="2" charset="0"/>
                <a:cs typeface="Arial" pitchFamily="2" charset="0"/>
              </a:rPr>
              <a:t>Portugais</a:t>
            </a:r>
            <a:r>
              <a:rPr lang="en-US" sz="1100" i="1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Calibri" pitchFamily="2" charset="0"/>
              </a:rPr>
              <a:t>| </a:t>
            </a:r>
            <a:r>
              <a:rPr lang="en-US" sz="1100" i="1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Anglais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Calibri" pitchFamily="2" charset="0"/>
              </a:rPr>
              <a:t>| </a:t>
            </a:r>
            <a:r>
              <a:rPr lang="en-US" sz="1100" i="1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Français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en-US" sz="1100" i="1" dirty="0">
              <a:latin typeface="Arial Narrow" pitchFamily="2" charset="0"/>
              <a:ea typeface="Calibri" pitchFamily="2" charset="0"/>
              <a:cs typeface="Times New Roman" pitchFamily="1" charset="0"/>
            </a:endParaRPr>
          </a:p>
        </p:txBody>
      </p:sp>
      <p:sp>
        <p:nvSpPr>
          <p:cNvPr id="48" name="CaixaDeTexto 53"/>
          <p:cNvSpPr txBox="1">
            <a:spLocks noChangeArrowheads="1"/>
          </p:cNvSpPr>
          <p:nvPr/>
        </p:nvSpPr>
        <p:spPr bwMode="auto">
          <a:xfrm>
            <a:off x="2448127" y="763196"/>
            <a:ext cx="20973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chemeClr val="bg1"/>
                </a:solidFill>
                <a:latin typeface="Felix Titling" pitchFamily="82" charset="0"/>
              </a:rPr>
              <a:t>CAP  VERT</a:t>
            </a:r>
            <a:endParaRPr lang="en-US" altLang="pt-PT" sz="1600" b="1" dirty="0" smtClean="0">
              <a:solidFill>
                <a:schemeClr val="bg1"/>
              </a:solidFill>
              <a:latin typeface="Felix Titling" pitchFamily="8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pt-PT" sz="1600" dirty="0" smtClean="0">
                <a:solidFill>
                  <a:schemeClr val="bg1"/>
                </a:solidFill>
                <a:latin typeface="Felix Titling" pitchFamily="82" charset="0"/>
              </a:rPr>
              <a:t>OCTOBRE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chemeClr val="bg1"/>
                </a:solidFill>
                <a:latin typeface="Felix Titling" pitchFamily="82" charset="0"/>
              </a:rPr>
              <a:t>10 </a:t>
            </a:r>
            <a:r>
              <a:rPr lang="en-US" altLang="pt-PT" sz="1600" b="1" dirty="0" smtClean="0">
                <a:solidFill>
                  <a:schemeClr val="bg1"/>
                </a:solidFill>
                <a:latin typeface="Felix Titling" pitchFamily="82" charset="0"/>
              </a:rPr>
              <a:t>– 16</a:t>
            </a:r>
            <a:r>
              <a:rPr lang="en-US" altLang="pt-PT" sz="1600" b="1" dirty="0">
                <a:solidFill>
                  <a:schemeClr val="bg1"/>
                </a:solidFill>
                <a:latin typeface="Felix Titling" pitchFamily="82" charset="0"/>
              </a:rPr>
              <a:t>  </a:t>
            </a:r>
            <a:r>
              <a:rPr lang="en-US" altLang="pt-PT" sz="1600" b="1" dirty="0" smtClean="0">
                <a:solidFill>
                  <a:schemeClr val="bg1"/>
                </a:solidFill>
                <a:latin typeface="Felix Titling" pitchFamily="82" charset="0"/>
              </a:rPr>
              <a:t>2022</a:t>
            </a:r>
            <a:endParaRPr lang="en-US" altLang="pt-PT" sz="1600" b="1" dirty="0">
              <a:solidFill>
                <a:schemeClr val="bg1"/>
              </a:solidFill>
              <a:latin typeface="Felix Titling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646" y="7263348"/>
            <a:ext cx="1475110" cy="359634"/>
          </a:xfrm>
          <a:prstGeom prst="rect">
            <a:avLst/>
          </a:prstGeom>
        </p:spPr>
      </p:pic>
      <p:sp>
        <p:nvSpPr>
          <p:cNvPr id="25" name="CaixaDeTexto 53"/>
          <p:cNvSpPr txBox="1">
            <a:spLocks noChangeArrowheads="1"/>
          </p:cNvSpPr>
          <p:nvPr/>
        </p:nvSpPr>
        <p:spPr bwMode="auto">
          <a:xfrm>
            <a:off x="67114" y="5179767"/>
            <a:ext cx="1952206" cy="212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Mlle Nádia MONTEIRO</a:t>
            </a:r>
          </a:p>
          <a:p>
            <a:pPr>
              <a:lnSpc>
                <a:spcPts val="1100"/>
              </a:lnSpc>
              <a:spcBef>
                <a:spcPct val="0"/>
              </a:spcBef>
              <a:buNone/>
              <a:defRPr/>
            </a:pPr>
            <a:r>
              <a:rPr lang="de-DE" altLang="pt-PT" sz="1100" dirty="0">
                <a:latin typeface="Arial Narrow" panose="020B0606020202030204" pitchFamily="34" charset="0"/>
              </a:rPr>
              <a:t>TM: </a:t>
            </a:r>
            <a:r>
              <a:rPr lang="pt-PT" altLang="pt-PT" sz="1100" i="1" dirty="0">
                <a:latin typeface="Arial Narrow" pitchFamily="34" charset="0"/>
                <a:cs typeface="Times New Roman" pitchFamily="18" charset="0"/>
                <a:sym typeface="+mn-ea"/>
              </a:rPr>
              <a:t>+238 917 91 93</a:t>
            </a:r>
          </a:p>
          <a:p>
            <a:pPr>
              <a:lnSpc>
                <a:spcPts val="1100"/>
              </a:lnSpc>
              <a:spcBef>
                <a:spcPct val="0"/>
              </a:spcBef>
              <a:buNone/>
            </a:pPr>
            <a:r>
              <a:rPr lang="en-US" altLang="pt-PT" sz="1100" dirty="0">
                <a:latin typeface="Arial Narrow" pitchFamily="34" charset="0"/>
              </a:rPr>
              <a:t>WhatsApp: </a:t>
            </a:r>
            <a:r>
              <a:rPr lang="pt-PT" altLang="pt-PT" sz="1100" i="1" dirty="0">
                <a:latin typeface="Arial Narrow" pitchFamily="34" charset="0"/>
                <a:cs typeface="Times New Roman" pitchFamily="18" charset="0"/>
                <a:sym typeface="+mn-ea"/>
              </a:rPr>
              <a:t>+238 917 91 93</a:t>
            </a:r>
          </a:p>
          <a:p>
            <a:pPr>
              <a:lnSpc>
                <a:spcPts val="1100"/>
              </a:lnSpc>
              <a:spcBef>
                <a:spcPct val="0"/>
              </a:spcBef>
              <a:buNone/>
            </a:pPr>
            <a:r>
              <a:rPr lang="pt-PT" sz="1100" dirty="0">
                <a:latin typeface="Arial Narrow" panose="020B0606020202030204" pitchFamily="34" charset="0"/>
              </a:rPr>
              <a:t>nadia.monteiro@boxtravel.eu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100"/>
              </a:lnSpc>
              <a:spcBef>
                <a:spcPct val="0"/>
              </a:spcBef>
              <a:buFontTx/>
              <a:buNone/>
              <a:defRPr/>
            </a:pPr>
            <a:r>
              <a:rPr lang="pt-PT" altLang="pt-PT" sz="1100" i="1" dirty="0" smtClean="0">
                <a:latin typeface="Arial Narrow" pitchFamily="34" charset="0"/>
                <a:cs typeface="Times New Roman" pitchFamily="18" charset="0"/>
                <a:sym typeface="+mn-ea"/>
              </a:rPr>
              <a:t>www.boxtravel.eu</a:t>
            </a:r>
          </a:p>
          <a:p>
            <a:pPr>
              <a:lnSpc>
                <a:spcPts val="1100"/>
              </a:lnSpc>
              <a:spcBef>
                <a:spcPct val="0"/>
              </a:spcBef>
              <a:buFontTx/>
              <a:buNone/>
              <a:defRPr/>
            </a:pPr>
            <a:r>
              <a:rPr lang="pt-PT" altLang="pt-PT" sz="1100" i="1" dirty="0" smtClean="0">
                <a:latin typeface="Arial Narrow" pitchFamily="34" charset="0"/>
                <a:cs typeface="Times New Roman" pitchFamily="18" charset="0"/>
                <a:sym typeface="+mn-ea"/>
              </a:rPr>
              <a:t>PRAIA</a:t>
            </a:r>
            <a:endParaRPr lang="pt-PT" altLang="pt-PT" sz="1100" i="1" dirty="0">
              <a:latin typeface="Arial Narrow" pitchFamily="34" charset="0"/>
              <a:cs typeface="Times New Roman" pitchFamily="18" charset="0"/>
              <a:sym typeface="+mn-ea"/>
            </a:endParaRPr>
          </a:p>
          <a:p>
            <a:pPr>
              <a:lnSpc>
                <a:spcPts val="700"/>
              </a:lnSpc>
              <a:spcBef>
                <a:spcPct val="0"/>
              </a:spcBef>
              <a:buFontTx/>
              <a:buNone/>
            </a:pPr>
            <a:endParaRPr lang="pt-PT" altLang="pt-PT" sz="1100" i="1" dirty="0" smtClean="0">
              <a:latin typeface="Arial Narrow" pitchFamily="34" charset="0"/>
            </a:endParaRPr>
          </a:p>
          <a:p>
            <a:pPr>
              <a:lnSpc>
                <a:spcPts val="1100"/>
              </a:lnSpc>
              <a:buNone/>
              <a:defRPr/>
            </a:pPr>
            <a:r>
              <a:rPr lang="pt-PT" sz="1100" dirty="0">
                <a:latin typeface="Arial Narrow" panose="020B0606020202030204" pitchFamily="34" charset="0"/>
              </a:rPr>
              <a:t>Mr ALLAH Ambroise</a:t>
            </a:r>
          </a:p>
          <a:p>
            <a:pPr>
              <a:lnSpc>
                <a:spcPts val="1100"/>
              </a:lnSpc>
              <a:buNone/>
              <a:defRPr/>
            </a:pPr>
            <a:r>
              <a:rPr lang="pt-PT" sz="1100" i="1" dirty="0">
                <a:latin typeface="Arial Narrow" panose="020B0606020202030204" pitchFamily="34" charset="0"/>
                <a:cs typeface="Times New Roman" panose="02020603050405020304" pitchFamily="18" charset="0"/>
                <a:sym typeface="+mn-ea"/>
              </a:rPr>
              <a:t>Tel:</a:t>
            </a:r>
            <a:r>
              <a:rPr lang="pt-PT" sz="1100" dirty="0">
                <a:latin typeface="Arial Narrow" panose="020B0606020202030204" pitchFamily="34" charset="0"/>
              </a:rPr>
              <a:t>+225 07 08 08 58 92</a:t>
            </a:r>
          </a:p>
          <a:p>
            <a:pPr>
              <a:lnSpc>
                <a:spcPts val="1100"/>
              </a:lnSpc>
              <a:buNone/>
              <a:defRPr/>
            </a:pPr>
            <a:r>
              <a:rPr lang="pt-PT" sz="1100" dirty="0">
                <a:latin typeface="Arial Narrow" panose="020B0606020202030204" pitchFamily="34" charset="0"/>
              </a:rPr>
              <a:t>Whatsapp :+225 07 08 08 58 92</a:t>
            </a:r>
          </a:p>
          <a:p>
            <a:pPr>
              <a:lnSpc>
                <a:spcPts val="1100"/>
              </a:lnSpc>
              <a:buNone/>
              <a:defRPr/>
            </a:pPr>
            <a:r>
              <a:rPr lang="pt-PT" sz="1100" i="1" dirty="0" smtClean="0">
                <a:latin typeface="Arial Narrow" panose="020B0606020202030204" pitchFamily="34" charset="0"/>
                <a:cs typeface="Times New Roman" panose="02020603050405020304" pitchFamily="18" charset="0"/>
                <a:sym typeface="+mn-ea"/>
              </a:rPr>
              <a:t>ambroise@boxtravel.eu</a:t>
            </a:r>
            <a:endParaRPr lang="pt-PT" sz="1100" i="1" dirty="0">
              <a:latin typeface="Arial Narrow" panose="020B0606020202030204" pitchFamily="34" charset="0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ts val="1100"/>
              </a:lnSpc>
              <a:buNone/>
              <a:defRPr/>
            </a:pPr>
            <a:r>
              <a:rPr lang="pt-PT" sz="1100" i="1" dirty="0">
                <a:latin typeface="Arial Narrow" panose="020B0606020202030204" pitchFamily="34" charset="0"/>
                <a:cs typeface="Times New Roman" panose="02020603050405020304" pitchFamily="18" charset="0"/>
                <a:sym typeface="+mn-ea"/>
              </a:rPr>
              <a:t>www.boxtravel.eu</a:t>
            </a:r>
            <a:endParaRPr lang="es-ES" sz="1100" dirty="0">
              <a:latin typeface="Arial Narrow" panose="020B0606020202030204" pitchFamily="34" charset="0"/>
            </a:endParaRPr>
          </a:p>
          <a:p>
            <a:pPr>
              <a:lnSpc>
                <a:spcPts val="1100"/>
              </a:lnSpc>
              <a:buNone/>
              <a:defRPr/>
            </a:pPr>
            <a:r>
              <a:rPr lang="es-ES" sz="1100" dirty="0" smtClean="0">
                <a:latin typeface="Arial Narrow" panose="020B0606020202030204" pitchFamily="34" charset="0"/>
              </a:rPr>
              <a:t>ABIDJAN</a:t>
            </a:r>
            <a:endParaRPr lang="es-ES" sz="1100" dirty="0">
              <a:latin typeface="Arial Narrow" panose="020B060602020203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7238202"/>
            <a:ext cx="1322723" cy="384016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03143"/>
              </p:ext>
            </p:extLst>
          </p:nvPr>
        </p:nvGraphicFramePr>
        <p:xfrm>
          <a:off x="7552" y="7653696"/>
          <a:ext cx="6879630" cy="1485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963"/>
                <a:gridCol w="1437341"/>
                <a:gridCol w="576064"/>
                <a:gridCol w="504056"/>
                <a:gridCol w="648072"/>
                <a:gridCol w="576064"/>
                <a:gridCol w="576064"/>
                <a:gridCol w="498080"/>
                <a:gridCol w="687963"/>
                <a:gridCol w="687963"/>
              </a:tblGrid>
              <a:tr h="16908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1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CLASSE D'HÔTEL</a:t>
                      </a:r>
                      <a:endParaRPr lang="pt-PT" sz="9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1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VILLE</a:t>
                      </a:r>
                      <a:endParaRPr lang="pt-PT" sz="9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gridSpan="7">
                  <a:txBody>
                    <a:bodyPr/>
                    <a:lstStyle/>
                    <a:p>
                      <a:pPr algn="ctr" rtl="0" fontAlgn="b"/>
                      <a:r>
                        <a:rPr lang="pt-PT" sz="1000" b="1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TYPES DE CHAMBRES</a:t>
                      </a:r>
                      <a:endParaRPr lang="pt-PT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1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LIT SUPPL</a:t>
                      </a:r>
                      <a:endParaRPr lang="pt-PT" sz="9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529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SINGLE</a:t>
                      </a:r>
                      <a:endParaRPr lang="pt-PT" sz="9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DUPLO</a:t>
                      </a:r>
                      <a:endParaRPr lang="pt-PT" sz="9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SUPL SINGLE</a:t>
                      </a:r>
                      <a:endParaRPr lang="pt-PT" sz="9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529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 Pax/N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5 Pax/N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 Pax/N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 Pax/N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5 Pax/N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10 Pax/N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p / night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p / night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02051"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4 *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Praia / Dakar / Abidjan / </a:t>
                      </a:r>
                      <a:r>
                        <a:rPr lang="pt-PT" sz="900" u="none" strike="noStrike" dirty="0" smtClean="0">
                          <a:effectLst/>
                          <a:latin typeface="Arial Narrow" panose="020B0606020202030204" pitchFamily="34" charset="0"/>
                        </a:rPr>
                        <a:t>Lisbonne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02051"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3 *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Praia / Dakar / Abidjan / </a:t>
                      </a:r>
                      <a:r>
                        <a:rPr lang="pt-PT" sz="900" u="none" strike="noStrike" dirty="0" smtClean="0">
                          <a:effectLst/>
                          <a:latin typeface="Arial Narrow" panose="020B0606020202030204" pitchFamily="34" charset="0"/>
                        </a:rPr>
                        <a:t>Lisbonne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02051"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 *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Praia / Dakar / Abidjan / </a:t>
                      </a:r>
                      <a:r>
                        <a:rPr lang="pt-PT" sz="900" u="none" strike="noStrike" dirty="0" smtClean="0">
                          <a:effectLst/>
                          <a:latin typeface="Arial Narrow" panose="020B0606020202030204" pitchFamily="34" charset="0"/>
                        </a:rPr>
                        <a:t>Lisbonne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02051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9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Appartement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Praia / Dakar / Abidjan / </a:t>
                      </a:r>
                      <a:r>
                        <a:rPr lang="pt-PT" sz="900" u="none" strike="noStrike" dirty="0" smtClean="0">
                          <a:effectLst/>
                          <a:latin typeface="Arial Narrow" panose="020B0606020202030204" pitchFamily="34" charset="0"/>
                        </a:rPr>
                        <a:t>Lisbonne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02051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900" b="1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Transferts</a:t>
                      </a:r>
                      <a:endParaRPr lang="pt-PT" sz="9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Praia / Dakar / Abidjan / </a:t>
                      </a:r>
                      <a:r>
                        <a:rPr lang="pt-PT" sz="900" u="none" strike="noStrike" dirty="0" smtClean="0">
                          <a:effectLst/>
                          <a:latin typeface="Arial Narrow" panose="020B0606020202030204" pitchFamily="34" charset="0"/>
                        </a:rPr>
                        <a:t>Lisbonne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900" u="none" strike="noStrike" dirty="0">
                          <a:effectLst/>
                          <a:latin typeface="Arial Narrow" panose="020B0606020202030204" pitchFamily="34" charset="0"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10" name="Flowchart: Magnetic Disk 9"/>
          <p:cNvSpPr/>
          <p:nvPr/>
        </p:nvSpPr>
        <p:spPr>
          <a:xfrm>
            <a:off x="612975" y="5148320"/>
            <a:ext cx="61077" cy="24775"/>
          </a:xfrm>
          <a:prstGeom prst="flowChartMagneticDisk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Flowchart: Magnetic Disk 28"/>
          <p:cNvSpPr/>
          <p:nvPr/>
        </p:nvSpPr>
        <p:spPr>
          <a:xfrm>
            <a:off x="6271127" y="4966389"/>
            <a:ext cx="61077" cy="58417"/>
          </a:xfrm>
          <a:prstGeom prst="flowChartMagneticDisk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CaixaDeTexto 53"/>
          <p:cNvSpPr txBox="1">
            <a:spLocks noChangeArrowheads="1"/>
          </p:cNvSpPr>
          <p:nvPr/>
        </p:nvSpPr>
        <p:spPr bwMode="auto">
          <a:xfrm>
            <a:off x="2333640" y="7300967"/>
            <a:ext cx="19510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rgbClr val="3EA4BA"/>
                </a:solidFill>
                <a:latin typeface="Felix Titling" pitchFamily="82" charset="0"/>
              </a:rPr>
              <a:t>EMERGYS </a:t>
            </a:r>
            <a:r>
              <a:rPr lang="en-US" altLang="pt-PT" sz="1600" b="1" baseline="18000" dirty="0" smtClean="0">
                <a:solidFill>
                  <a:srgbClr val="FF0000"/>
                </a:solidFill>
                <a:latin typeface="Arial Narrow"/>
              </a:rPr>
              <a:t>■</a:t>
            </a:r>
            <a:r>
              <a:rPr lang="en-US" altLang="pt-PT" sz="1600" b="1" dirty="0" smtClean="0">
                <a:solidFill>
                  <a:schemeClr val="accent5">
                    <a:lumMod val="50000"/>
                  </a:schemeClr>
                </a:solidFill>
                <a:latin typeface="Felix Titling" panose="04060505060202020A04" pitchFamily="82" charset="0"/>
              </a:rPr>
              <a:t>TECH</a:t>
            </a:r>
            <a:endParaRPr lang="en-US" altLang="pt-PT" sz="1600" b="1" dirty="0">
              <a:solidFill>
                <a:schemeClr val="accent5">
                  <a:lumMod val="50000"/>
                </a:schemeClr>
              </a:solidFill>
              <a:latin typeface="Felix Titling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79210" y="7412685"/>
            <a:ext cx="989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i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www.emergys.pt</a:t>
            </a:r>
            <a:endParaRPr lang="pt-PT" sz="1000" i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12" y="27876"/>
            <a:ext cx="2077490" cy="5287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19959" y="1774721"/>
            <a:ext cx="1005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i="1" dirty="0" smtClean="0">
                <a:solidFill>
                  <a:srgbClr val="FFFF00"/>
                </a:solidFill>
                <a:latin typeface="Felix Titling" panose="04060505060202020A04" pitchFamily="82" charset="0"/>
              </a:rPr>
              <a:t>Ref. BC - 01</a:t>
            </a:r>
            <a:endParaRPr lang="pt-PT" sz="1200" i="1" dirty="0">
              <a:solidFill>
                <a:srgbClr val="FFFF00"/>
              </a:solidFill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11077</TotalTime>
  <Words>397</Words>
  <Application>Microsoft Office PowerPoint</Application>
  <PresentationFormat>On-screen Show (4:3)</PresentationFormat>
  <Paragraphs>126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ABRIMAR</dc:creator>
  <cp:lastModifiedBy>Base</cp:lastModifiedBy>
  <cp:revision>181</cp:revision>
  <dcterms:created xsi:type="dcterms:W3CDTF">2012-09-23T00:23:39Z</dcterms:created>
  <dcterms:modified xsi:type="dcterms:W3CDTF">2022-09-06T17:43:04Z</dcterms:modified>
</cp:coreProperties>
</file>